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323" r:id="rId5"/>
    <p:sldId id="259" r:id="rId6"/>
    <p:sldId id="290" r:id="rId7"/>
    <p:sldId id="291" r:id="rId8"/>
    <p:sldId id="292" r:id="rId9"/>
    <p:sldId id="284" r:id="rId10"/>
    <p:sldId id="289" r:id="rId11"/>
    <p:sldId id="285" r:id="rId12"/>
    <p:sldId id="287" r:id="rId13"/>
    <p:sldId id="286" r:id="rId14"/>
    <p:sldId id="294" r:id="rId15"/>
    <p:sldId id="299" r:id="rId16"/>
    <p:sldId id="298" r:id="rId17"/>
    <p:sldId id="293" r:id="rId18"/>
    <p:sldId id="295" r:id="rId19"/>
    <p:sldId id="297" r:id="rId20"/>
    <p:sldId id="322" r:id="rId21"/>
    <p:sldId id="283" r:id="rId22"/>
    <p:sldId id="321" r:id="rId23"/>
    <p:sldId id="302" r:id="rId24"/>
    <p:sldId id="301" r:id="rId25"/>
    <p:sldId id="303" r:id="rId26"/>
    <p:sldId id="304" r:id="rId27"/>
    <p:sldId id="306" r:id="rId28"/>
    <p:sldId id="305" r:id="rId29"/>
    <p:sldId id="308" r:id="rId30"/>
    <p:sldId id="317" r:id="rId31"/>
    <p:sldId id="316" r:id="rId32"/>
    <p:sldId id="315" r:id="rId33"/>
    <p:sldId id="311" r:id="rId34"/>
    <p:sldId id="313" r:id="rId35"/>
    <p:sldId id="314" r:id="rId36"/>
    <p:sldId id="309" r:id="rId37"/>
    <p:sldId id="318" r:id="rId38"/>
    <p:sldId id="312" r:id="rId39"/>
    <p:sldId id="319" r:id="rId40"/>
    <p:sldId id="320" r:id="rId41"/>
    <p:sldId id="307" r:id="rId4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97BC6-5351-0F86-F965-8AAD4FAECA57}" v="11" dt="2024-03-18T02:09:04.165"/>
    <p1510:client id="{7BB91A3D-FCAD-763F-591D-67B4A8399BF3}" v="14" dt="2024-03-18T13:39:13.645"/>
    <p1510:client id="{9F236430-58B7-C5B8-2C62-0DD5F599BE7A}" v="38" dt="2024-03-18T02:15:16.409"/>
  </p1510:revLst>
</p1510:revInfo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C6EBAA-7358-49B0-8469-B6324419B294}" type="datetime1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472C-EF5B-45D1-8585-53A62A236476}" type="datetime1">
              <a:rPr lang="fr-FR" smtClean="0"/>
              <a:pPr/>
              <a:t>18/03/2024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9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8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9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0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0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15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5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4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77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818D6-D148-892E-ED92-2B5D5596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3D02664-C96D-A998-8012-0777ED35C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D613698-1D70-AA94-ADC3-1C175611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BC47DA-9D37-AA1C-FD8B-C814ACE9F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376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3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750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61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56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66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953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59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318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7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33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19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4994-7F59-0AC2-4ED6-F8218023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7DC381-0576-BF6C-F404-EA52D58FF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20B8291-711B-EEA1-9F77-EADA53900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4A1EA-7753-261E-DC35-43DD315F3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123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2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5BF3-FCD2-2E48-D5A5-5038841E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52D9F3C-6A54-5A6E-D229-E4E978B6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4552175-EEF8-FEBF-207B-172E4CB4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DAE9E3-A891-EDDA-CC69-83A94FF1F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63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1DF5A-59A8-9FDD-F034-4A1E82C1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814B042-C10B-FBBB-D9AE-0562B19F9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4BF48D8-3AEC-521C-DDE5-ED1438BA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299A71-2FB2-9E1D-94CA-907DB1756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6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399B-5A72-325F-1AC6-7B027846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23F564B-6AF6-B74E-A030-B844C82C4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72F270D-6DDB-B32E-7B13-26A9E20F3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D7B39E-DE66-6328-B1D3-9128DCB51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5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89A97-83E9-AAEF-5169-10BA4BA0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8870E3D-A8B8-175B-9D31-8EEA1936F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153DBDF-5756-A472-F593-06D459B0C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981969-91B4-15B6-F450-536188B02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2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818D6-D148-892E-ED92-2B5D5596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3D02664-C96D-A998-8012-0777ED35C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D613698-1D70-AA94-ADC3-1C175611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BC47DA-9D37-AA1C-FD8B-C814ACE9F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5" name="Connecteur droit 4" descr="Ligne de séparation de diapositive de titr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de puc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97536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36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e libre : Form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8" name="Forme libre : Form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9" name="Forme libre : Form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0" name="Forme libre : Form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32" name="Forme libre : Forme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8" name="Espace réservé d’image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36" name="Connecteur droit 35" descr="Première ligne de séparation sur la diapositiv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5" y="2811968"/>
            <a:ext cx="27655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 descr="Deuxième ligne de séparation sur la diapositiv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4" y="4481034"/>
            <a:ext cx="27655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it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ctangle à coins arrondis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5" name="Rectangle à coins arrondis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6" name="Rectangle : Coins arrondis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7" name="Rectangle à coins arrondis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48" name="Rectangle à coins arrondis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Placez ici un texte mis en relief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de puces en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0" name="Espace réservé d’imag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23" name="Connecteur droit 22" descr="Première ligne de séparation sur la diapositiv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 descr="Deuxième ligne de séparation sur la diapositiv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s nombr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2" name="Espace réservé du texte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fr-FR" noProof="0"/>
              <a:t>3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Forme libre : Forme 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 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e de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encadr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cxnSp>
        <p:nvCxnSpPr>
          <p:cNvPr id="15" name="Connecteur droit avec flèche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7" name="Espace réservé du texte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50" name="Espace réservé du texte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Mois, Année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res de l’équipe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7" name="Espace réservé d’imag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cxnSp>
        <p:nvCxnSpPr>
          <p:cNvPr id="28" name="Connecteur droit 27" descr="Première ligne de séparation sur la diapositiv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 descr="Deuxième ligne de séparation sur la diapositiv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 descr="Troisième ligne de séparation sur la diapositiv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 descr="Quatrième ligne de séparation sur la diapositiv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 descr="Cinquième ligne de séparation sur la diapositiv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, pas de graphis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Coordonnées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Logo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Adresse de site web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</a:t>
            </a:r>
            <a:br>
              <a:rPr lang="fr-FR" noProof="0"/>
            </a:br>
            <a:r>
              <a:rPr lang="fr-FR" noProof="0"/>
              <a:t>Style de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Forme libre : Forme 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grand 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fr-F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Espace réservé d’imag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chemeClr val="tx1">
              <a:lumMod val="85000"/>
              <a:lumOff val="1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image ici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3" name="Forme libre : Forme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5" name="Forme libre : Forme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Forme libre : Forme 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Forme libre : Forme 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de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de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Ovale 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Ovale 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’imag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3" name="Espace réservé d’imag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’imag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de puc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Espace réservé d’imag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8" name="Espace réservé d’imag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Insérez ou glissez-déplacez une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51" name="Octogone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55" name="Espace réservé du numéro de diapositive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23" name="Connecteur droit 22" descr="Première ligne de séparation sur la diapositiv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 descr="Deuxième ligne de séparation sur la diapositiv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ogone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2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1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22029-136E-3640-A107-5FFD8F7A01B8}"/>
              </a:ext>
            </a:extLst>
          </p:cNvPr>
          <p:cNvSpPr txBox="1"/>
          <p:nvPr/>
        </p:nvSpPr>
        <p:spPr>
          <a:xfrm>
            <a:off x="3125905" y="2456188"/>
            <a:ext cx="6574465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1re partie </a:t>
            </a:r>
            <a:endParaRPr lang="fr-FR" sz="4800" baseline="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Étoiles Jaune · Images vectorielles gratuites sur Pixabay">
            <a:extLst>
              <a:ext uri="{FF2B5EF4-FFF2-40B4-BE49-F238E27FC236}">
                <a16:creationId xmlns:a16="http://schemas.microsoft.com/office/drawing/2014/main" id="{EA82D6E0-833A-248B-5873-22316CAF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24" y="702334"/>
            <a:ext cx="3398251" cy="3239219"/>
          </a:xfrm>
          <a:prstGeom prst="rect">
            <a:avLst/>
          </a:prstGeom>
        </p:spPr>
      </p:pic>
      <p:pic>
        <p:nvPicPr>
          <p:cNvPr id="6" name="Image 5" descr="Étoiles Jaune · Images vectorielles gratuites sur Pixabay">
            <a:extLst>
              <a:ext uri="{FF2B5EF4-FFF2-40B4-BE49-F238E27FC236}">
                <a16:creationId xmlns:a16="http://schemas.microsoft.com/office/drawing/2014/main" id="{D10C9214-AEE5-F446-B77A-28C571E7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590" y="3088976"/>
            <a:ext cx="2952553" cy="2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6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3478931"/>
          </a:xfrm>
        </p:spPr>
        <p:txBody>
          <a:bodyPr anchor="b">
            <a:normAutofit/>
          </a:bodyPr>
          <a:lstStyle/>
          <a:p>
            <a:r>
              <a:rPr lang="fr-FR"/>
              <a:t>L'importance #5 </a:t>
            </a:r>
            <a:br>
              <a:rPr lang="fr-FR"/>
            </a:br>
            <a:r>
              <a:rPr lang="fr-FR"/>
              <a:t>du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0489" y="3620710"/>
            <a:ext cx="5304797" cy="3155516"/>
          </a:xfrm>
        </p:spPr>
        <p:txBody>
          <a:bodyPr vert="horz" lIns="288000" tIns="144000" rIns="432000" bIns="0" rtlCol="0" anchor="t">
            <a:noAutofit/>
          </a:bodyPr>
          <a:lstStyle/>
          <a:p>
            <a:r>
              <a:rPr lang="fr-FR" sz="4000">
                <a:solidFill>
                  <a:srgbClr val="666666"/>
                </a:solidFill>
                <a:ea typeface="+mn-lt"/>
                <a:cs typeface="+mn-lt"/>
              </a:rPr>
              <a:t>Éviter une fatigue accrue qui pourrait avoir des conséquences sur ses résultats scolaires</a:t>
            </a:r>
            <a:r>
              <a:rPr lang="fr-FR" sz="4000"/>
              <a:t> 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10</a:t>
            </a:fld>
            <a:endParaRPr lang="fr-FR" noProof="0"/>
          </a:p>
        </p:txBody>
      </p:sp>
      <p:pic>
        <p:nvPicPr>
          <p:cNvPr id="2" name="Image 1" descr="Reconnaître les signes de fatigue chez mon enfant - Parinat">
            <a:extLst>
              <a:ext uri="{FF2B5EF4-FFF2-40B4-BE49-F238E27FC236}">
                <a16:creationId xmlns:a16="http://schemas.microsoft.com/office/drawing/2014/main" id="{DCDF781A-5444-2B97-4A47-E7BC4280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57" y="84556"/>
            <a:ext cx="6860696" cy="4604169"/>
          </a:xfrm>
          <a:prstGeom prst="rect">
            <a:avLst/>
          </a:prstGeom>
        </p:spPr>
      </p:pic>
      <p:pic>
        <p:nvPicPr>
          <p:cNvPr id="6" name="Image 5" descr="Conditionnement Physique Fatigué Femme Illustration Clip Art Libres De  Droits, Svg, Vecteurs Et Illustration. Image 63913880">
            <a:extLst>
              <a:ext uri="{FF2B5EF4-FFF2-40B4-BE49-F238E27FC236}">
                <a16:creationId xmlns:a16="http://schemas.microsoft.com/office/drawing/2014/main" id="{AD6B7308-4F00-7492-C4B9-3718C984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39" y="3767497"/>
            <a:ext cx="2284023" cy="30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18EAB-9C6A-D179-5439-5A4652CB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2E727012-1D8E-EF7C-5D61-86E7FA6EDE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FE296711-68BC-65C2-F6B0-C536E46BF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6">
            <a:extLst>
              <a:ext uri="{FF2B5EF4-FFF2-40B4-BE49-F238E27FC236}">
                <a16:creationId xmlns:a16="http://schemas.microsoft.com/office/drawing/2014/main" id="{CC40DFB1-8834-808F-01B8-7E58A765E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682" y="162220"/>
            <a:ext cx="5756955" cy="1554225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5400" b="1">
                <a:solidFill>
                  <a:srgbClr val="00B050"/>
                </a:solidFill>
                <a:cs typeface="Calibri Light"/>
              </a:rPr>
              <a:t>Le sondage </a:t>
            </a:r>
            <a:endParaRPr lang="fr-FR" sz="5400" b="1">
              <a:cs typeface="Calibri Light"/>
            </a:endParaRPr>
          </a:p>
          <a:p>
            <a:pPr algn="ctr"/>
            <a:r>
              <a:rPr lang="fr-FR" sz="4000" b="1">
                <a:cs typeface="Calibri Light"/>
              </a:rPr>
              <a:t>89 élèves y ont répondu</a:t>
            </a:r>
          </a:p>
        </p:txBody>
      </p:sp>
      <p:pic>
        <p:nvPicPr>
          <p:cNvPr id="3" name="Image 2" descr="Une image contenant cercle, logo, symbole, Graphique&#10;&#10;Description générée automatiquement">
            <a:extLst>
              <a:ext uri="{FF2B5EF4-FFF2-40B4-BE49-F238E27FC236}">
                <a16:creationId xmlns:a16="http://schemas.microsoft.com/office/drawing/2014/main" id="{569955D3-6247-B92E-7C10-3E1B277B6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86" y="1881278"/>
            <a:ext cx="4791613" cy="4590690"/>
          </a:xfrm>
          <a:prstGeom prst="rect">
            <a:avLst/>
          </a:prstGeom>
        </p:spPr>
      </p:pic>
      <p:sp>
        <p:nvSpPr>
          <p:cNvPr id="9" name="Sous-titre 6">
            <a:extLst>
              <a:ext uri="{FF2B5EF4-FFF2-40B4-BE49-F238E27FC236}">
                <a16:creationId xmlns:a16="http://schemas.microsoft.com/office/drawing/2014/main" id="{51982107-DFC3-1679-8D58-33960BE086BE}"/>
              </a:ext>
            </a:extLst>
          </p:cNvPr>
          <p:cNvSpPr txBox="1">
            <a:spLocks/>
          </p:cNvSpPr>
          <p:nvPr/>
        </p:nvSpPr>
        <p:spPr>
          <a:xfrm>
            <a:off x="2071912" y="1939262"/>
            <a:ext cx="2608313" cy="1108527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La majorité des élèves déjeunent le matin</a:t>
            </a:r>
            <a:endParaRPr lang="fr-FR"/>
          </a:p>
        </p:txBody>
      </p:sp>
      <p:sp>
        <p:nvSpPr>
          <p:cNvPr id="14" name="Sous-titre 6">
            <a:extLst>
              <a:ext uri="{FF2B5EF4-FFF2-40B4-BE49-F238E27FC236}">
                <a16:creationId xmlns:a16="http://schemas.microsoft.com/office/drawing/2014/main" id="{D7CD5CED-6C48-3D2C-2DEE-4D66A1C1FE1D}"/>
              </a:ext>
            </a:extLst>
          </p:cNvPr>
          <p:cNvSpPr txBox="1">
            <a:spLocks/>
          </p:cNvSpPr>
          <p:nvPr/>
        </p:nvSpPr>
        <p:spPr>
          <a:xfrm>
            <a:off x="2071911" y="3305111"/>
            <a:ext cx="2608313" cy="1108527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Seulement 5/89 ne déjeunent pas tous les matins</a:t>
            </a:r>
            <a:endParaRPr lang="fr-FR"/>
          </a:p>
        </p:txBody>
      </p:sp>
      <p:sp>
        <p:nvSpPr>
          <p:cNvPr id="16" name="Sous-titre 6">
            <a:extLst>
              <a:ext uri="{FF2B5EF4-FFF2-40B4-BE49-F238E27FC236}">
                <a16:creationId xmlns:a16="http://schemas.microsoft.com/office/drawing/2014/main" id="{1A93D2AE-FF5A-0B02-DDFF-19413B463595}"/>
              </a:ext>
            </a:extLst>
          </p:cNvPr>
          <p:cNvSpPr txBox="1">
            <a:spLocks/>
          </p:cNvSpPr>
          <p:nvPr/>
        </p:nvSpPr>
        <p:spPr>
          <a:xfrm>
            <a:off x="2071912" y="4699715"/>
            <a:ext cx="2608313" cy="53343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Pourquoi ?</a:t>
            </a:r>
          </a:p>
          <a:p>
            <a:pPr algn="ctr"/>
            <a:endParaRPr lang="fr-FR">
              <a:cs typeface="Calibri Light"/>
            </a:endParaRPr>
          </a:p>
        </p:txBody>
      </p:sp>
      <p:sp>
        <p:nvSpPr>
          <p:cNvPr id="17" name="Sous-titre 6">
            <a:extLst>
              <a:ext uri="{FF2B5EF4-FFF2-40B4-BE49-F238E27FC236}">
                <a16:creationId xmlns:a16="http://schemas.microsoft.com/office/drawing/2014/main" id="{18D123DA-14F6-AF4D-F8CC-F9309FBE79CD}"/>
              </a:ext>
            </a:extLst>
          </p:cNvPr>
          <p:cNvSpPr txBox="1">
            <a:spLocks/>
          </p:cNvSpPr>
          <p:nvPr/>
        </p:nvSpPr>
        <p:spPr>
          <a:xfrm>
            <a:off x="2071911" y="5389827"/>
            <a:ext cx="2608313" cy="1108527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Pas faim, n'aime pas les aliments du déjeuner...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967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033B9-2E62-F4A6-5BE8-CC5DEE3DC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4894DA45-AF00-A6F0-7FFB-EED54E8D94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6D95B835-7904-7307-577A-9101AD0AB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6">
            <a:extLst>
              <a:ext uri="{FF2B5EF4-FFF2-40B4-BE49-F238E27FC236}">
                <a16:creationId xmlns:a16="http://schemas.microsoft.com/office/drawing/2014/main" id="{E68DDCF6-E5B2-C747-241C-B578D82A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682" y="162220"/>
            <a:ext cx="5756955" cy="1094150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5400" b="1">
                <a:solidFill>
                  <a:srgbClr val="00B050"/>
                </a:solidFill>
                <a:cs typeface="Calibri Light"/>
              </a:rPr>
              <a:t>Le sondage </a:t>
            </a:r>
            <a:endParaRPr lang="fr-FR" sz="5400" b="1">
              <a:cs typeface="Calibri Light"/>
            </a:endParaRPr>
          </a:p>
        </p:txBody>
      </p:sp>
      <p:sp>
        <p:nvSpPr>
          <p:cNvPr id="9" name="Sous-titre 6">
            <a:extLst>
              <a:ext uri="{FF2B5EF4-FFF2-40B4-BE49-F238E27FC236}">
                <a16:creationId xmlns:a16="http://schemas.microsoft.com/office/drawing/2014/main" id="{085C2BF6-654A-3FB7-5B08-37A7F191BFEB}"/>
              </a:ext>
            </a:extLst>
          </p:cNvPr>
          <p:cNvSpPr txBox="1">
            <a:spLocks/>
          </p:cNvSpPr>
          <p:nvPr/>
        </p:nvSpPr>
        <p:spPr>
          <a:xfrm>
            <a:off x="2287572" y="1709225"/>
            <a:ext cx="7597256" cy="1108527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>
                <a:cs typeface="Calibri Light"/>
              </a:rPr>
              <a:t>Que mangez-vous pour déjeuner ?</a:t>
            </a:r>
            <a:endParaRPr lang="fr-FR" sz="3600"/>
          </a:p>
        </p:txBody>
      </p:sp>
      <p:pic>
        <p:nvPicPr>
          <p:cNvPr id="10" name="Image 9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3AC61F89-034C-E97B-2331-2380CDEDA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15" y="3276781"/>
            <a:ext cx="9995498" cy="2993005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DFB13F31-4E6E-9E87-EA40-F38C8C980FCA}"/>
              </a:ext>
            </a:extLst>
          </p:cNvPr>
          <p:cNvSpPr/>
          <p:nvPr/>
        </p:nvSpPr>
        <p:spPr>
          <a:xfrm rot="2460000">
            <a:off x="891022" y="297102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3EF9D7E-C7A2-FFA1-B5DF-611D394D6A3F}"/>
              </a:ext>
            </a:extLst>
          </p:cNvPr>
          <p:cNvSpPr/>
          <p:nvPr/>
        </p:nvSpPr>
        <p:spPr>
          <a:xfrm rot="7980000">
            <a:off x="9791889" y="2812933"/>
            <a:ext cx="1122181" cy="7865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7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75F13-47C2-E4EE-C866-94008980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50D6991A-A799-411F-DD25-670146E1CE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0D9E9ABD-1E6B-A6B8-F9D2-C321E2FE4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6">
            <a:extLst>
              <a:ext uri="{FF2B5EF4-FFF2-40B4-BE49-F238E27FC236}">
                <a16:creationId xmlns:a16="http://schemas.microsoft.com/office/drawing/2014/main" id="{17F6E0B6-B109-9D15-9451-F877AB0BE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46" y="1714975"/>
            <a:ext cx="5756955" cy="3035093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4000" b="1">
                <a:cs typeface="Calibri Light"/>
              </a:rPr>
              <a:t>Comment rendre un yogourt plus nutritif et</a:t>
            </a:r>
            <a:endParaRPr lang="fr-FR">
              <a:cs typeface="Calibri Light"/>
            </a:endParaRPr>
          </a:p>
          <a:p>
            <a:pPr algn="ctr"/>
            <a:r>
              <a:rPr lang="fr-FR" sz="4000" b="1">
                <a:cs typeface="Calibri Light"/>
              </a:rPr>
              <a:t> complet pour le déjeuner?</a:t>
            </a:r>
            <a:endParaRPr lang="fr-FR">
              <a:ea typeface="Calibri Light"/>
              <a:cs typeface="Calibri Light"/>
            </a:endParaRPr>
          </a:p>
        </p:txBody>
      </p:sp>
      <p:pic>
        <p:nvPicPr>
          <p:cNvPr id="2" name="Image 1" descr="Yogourt d'un jour, yogourt toujours ! | IGA">
            <a:extLst>
              <a:ext uri="{FF2B5EF4-FFF2-40B4-BE49-F238E27FC236}">
                <a16:creationId xmlns:a16="http://schemas.microsoft.com/office/drawing/2014/main" id="{EB6B1A80-234D-4E1A-684C-121395CF4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165" y="3228616"/>
            <a:ext cx="4508200" cy="32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C4ACE-0439-90AC-AFF6-8D47D8979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AA1220BA-2067-60D2-9220-31A9AF421E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8C4A6AE9-C448-7FFF-FC9F-90E8BA37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Wet Paint Printing Caricature d'un chef cuisinier en carton - Wayfair Canada">
            <a:extLst>
              <a:ext uri="{FF2B5EF4-FFF2-40B4-BE49-F238E27FC236}">
                <a16:creationId xmlns:a16="http://schemas.microsoft.com/office/drawing/2014/main" id="{DDE5B958-16FA-44B1-24E2-AE0E29D96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703" y="2184911"/>
            <a:ext cx="4702294" cy="4673539"/>
          </a:xfrm>
          <a:prstGeom prst="rect">
            <a:avLst/>
          </a:prstGeom>
        </p:spPr>
      </p:pic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8A1FDF32-56AC-2B05-42D2-A4FA087F124F}"/>
              </a:ext>
            </a:extLst>
          </p:cNvPr>
          <p:cNvSpPr/>
          <p:nvPr/>
        </p:nvSpPr>
        <p:spPr>
          <a:xfrm>
            <a:off x="6040466" y="59400"/>
            <a:ext cx="4724399" cy="1992874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solidFill>
                  <a:schemeClr val="bg1"/>
                </a:solidFill>
                <a:cs typeface="Calibri Light"/>
              </a:rPr>
              <a:t>En lui ajoutant des fruits, des graines, des noix et des céréales !!!</a:t>
            </a:r>
            <a:endParaRPr lang="fr-FR" sz="2800" b="1">
              <a:solidFill>
                <a:schemeClr val="bg1"/>
              </a:solidFill>
            </a:endParaRPr>
          </a:p>
        </p:txBody>
      </p:sp>
      <p:pic>
        <p:nvPicPr>
          <p:cNvPr id="17" name="Image 16" descr="Parfaits au yogourt et aux petits fruits avec muesli ou granola - Savourer  santé">
            <a:extLst>
              <a:ext uri="{FF2B5EF4-FFF2-40B4-BE49-F238E27FC236}">
                <a16:creationId xmlns:a16="http://schemas.microsoft.com/office/drawing/2014/main" id="{16A7F7BC-69A2-82D1-5907-3C8CEBFE8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084" y="2959849"/>
            <a:ext cx="5676360" cy="3526226"/>
          </a:xfrm>
          <a:prstGeom prst="rect">
            <a:avLst/>
          </a:prstGeom>
        </p:spPr>
      </p:pic>
      <p:sp>
        <p:nvSpPr>
          <p:cNvPr id="18" name="Cadre 17">
            <a:extLst>
              <a:ext uri="{FF2B5EF4-FFF2-40B4-BE49-F238E27FC236}">
                <a16:creationId xmlns:a16="http://schemas.microsoft.com/office/drawing/2014/main" id="{7D14CDA2-23B5-359C-F7FE-C7831DF11A1D}"/>
              </a:ext>
            </a:extLst>
          </p:cNvPr>
          <p:cNvSpPr/>
          <p:nvPr/>
        </p:nvSpPr>
        <p:spPr>
          <a:xfrm>
            <a:off x="1440613" y="2396708"/>
            <a:ext cx="6464058" cy="4609377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136C18-12D9-C1DA-88B9-442D9C98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53D571BF-02B0-04A2-7B88-8737113538A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406D104E-A611-3EFE-6AC0-01C2FD46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6">
            <a:extLst>
              <a:ext uri="{FF2B5EF4-FFF2-40B4-BE49-F238E27FC236}">
                <a16:creationId xmlns:a16="http://schemas.microsoft.com/office/drawing/2014/main" id="{A88EB1B3-829A-8CE0-AEA5-2E81A3A32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21" y="464145"/>
            <a:ext cx="6346426" cy="1252301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5400" b="1">
                <a:cs typeface="Calibri Light"/>
              </a:rPr>
              <a:t>Le yogourt PIMPÉ </a:t>
            </a:r>
            <a:endParaRPr lang="fr-FR"/>
          </a:p>
        </p:txBody>
      </p:sp>
      <p:pic>
        <p:nvPicPr>
          <p:cNvPr id="5" name="Image 4" descr="Yogourt d'un jour, yogourt toujours ! | IGA">
            <a:extLst>
              <a:ext uri="{FF2B5EF4-FFF2-40B4-BE49-F238E27FC236}">
                <a16:creationId xmlns:a16="http://schemas.microsoft.com/office/drawing/2014/main" id="{4B2F5B6D-7ED8-3269-5386-BDF276F3B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30" y="2610389"/>
            <a:ext cx="3429899" cy="2456731"/>
          </a:xfrm>
          <a:prstGeom prst="rect">
            <a:avLst/>
          </a:prstGeom>
        </p:spPr>
      </p:pic>
      <p:sp>
        <p:nvSpPr>
          <p:cNvPr id="7" name="Cadre 6">
            <a:extLst>
              <a:ext uri="{FF2B5EF4-FFF2-40B4-BE49-F238E27FC236}">
                <a16:creationId xmlns:a16="http://schemas.microsoft.com/office/drawing/2014/main" id="{85A76B5F-0E89-566C-D779-6CA58E700F6C}"/>
              </a:ext>
            </a:extLst>
          </p:cNvPr>
          <p:cNvSpPr/>
          <p:nvPr/>
        </p:nvSpPr>
        <p:spPr>
          <a:xfrm>
            <a:off x="161028" y="2411085"/>
            <a:ext cx="3948021" cy="3013492"/>
          </a:xfrm>
          <a:prstGeom prst="fram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 descr="Graine de citrouille | Mordu">
            <a:extLst>
              <a:ext uri="{FF2B5EF4-FFF2-40B4-BE49-F238E27FC236}">
                <a16:creationId xmlns:a16="http://schemas.microsoft.com/office/drawing/2014/main" id="{983106CE-4DFC-D843-A634-A81F0CDB4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90" y="2102509"/>
            <a:ext cx="2840785" cy="2063510"/>
          </a:xfrm>
          <a:prstGeom prst="rect">
            <a:avLst/>
          </a:prstGeom>
        </p:spPr>
      </p:pic>
      <p:pic>
        <p:nvPicPr>
          <p:cNvPr id="14" name="Image 13" descr="Une image contenant Graines et oléagineux, graine, oléagineux, Céréales alimentaires&#10;&#10;Description générée automatiquement">
            <a:extLst>
              <a:ext uri="{FF2B5EF4-FFF2-40B4-BE49-F238E27FC236}">
                <a16:creationId xmlns:a16="http://schemas.microsoft.com/office/drawing/2014/main" id="{44EEC215-950A-BAF3-049D-CA9EF59F3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792" y="237227"/>
            <a:ext cx="2833058" cy="2012830"/>
          </a:xfrm>
          <a:prstGeom prst="rect">
            <a:avLst/>
          </a:prstGeom>
        </p:spPr>
      </p:pic>
      <p:pic>
        <p:nvPicPr>
          <p:cNvPr id="16" name="Image 15" descr="Graines de chia | Mordu">
            <a:extLst>
              <a:ext uri="{FF2B5EF4-FFF2-40B4-BE49-F238E27FC236}">
                <a16:creationId xmlns:a16="http://schemas.microsoft.com/office/drawing/2014/main" id="{691FD999-71AB-B4FD-7B6A-CBDBAF0E7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90" y="4589792"/>
            <a:ext cx="2840786" cy="2149774"/>
          </a:xfrm>
          <a:prstGeom prst="rect">
            <a:avLst/>
          </a:prstGeom>
        </p:spPr>
      </p:pic>
      <p:pic>
        <p:nvPicPr>
          <p:cNvPr id="19" name="Image 18" descr="Raisins secs thompson Jumbo | Origine en Vrac">
            <a:extLst>
              <a:ext uri="{FF2B5EF4-FFF2-40B4-BE49-F238E27FC236}">
                <a16:creationId xmlns:a16="http://schemas.microsoft.com/office/drawing/2014/main" id="{156B46B4-5370-23B6-0F11-2FA13903C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5758" y="4542794"/>
            <a:ext cx="2143125" cy="2114371"/>
          </a:xfrm>
          <a:prstGeom prst="rect">
            <a:avLst/>
          </a:prstGeom>
        </p:spPr>
      </p:pic>
      <p:pic>
        <p:nvPicPr>
          <p:cNvPr id="20" name="Image 19" descr="Canneberges Séchées Dans Un Bol Sur Fond Blanc | Photo Premium">
            <a:extLst>
              <a:ext uri="{FF2B5EF4-FFF2-40B4-BE49-F238E27FC236}">
                <a16:creationId xmlns:a16="http://schemas.microsoft.com/office/drawing/2014/main" id="{BEDB4AEE-4EE9-18B7-C3FF-749F1E856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1343" y="2414049"/>
            <a:ext cx="2466975" cy="1857375"/>
          </a:xfrm>
          <a:prstGeom prst="rect">
            <a:avLst/>
          </a:prstGeom>
        </p:spPr>
      </p:pic>
      <p:pic>
        <p:nvPicPr>
          <p:cNvPr id="22" name="Image 21" descr="Download Plus, Sign, Green. Royalty-Free Vector Graphic - Pixabay">
            <a:extLst>
              <a:ext uri="{FF2B5EF4-FFF2-40B4-BE49-F238E27FC236}">
                <a16:creationId xmlns:a16="http://schemas.microsoft.com/office/drawing/2014/main" id="{F0B3E7F9-F538-270C-6B53-E8A8C3B64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4928" y="3196086"/>
            <a:ext cx="1251729" cy="1256582"/>
          </a:xfrm>
          <a:prstGeom prst="rect">
            <a:avLst/>
          </a:prstGeom>
        </p:spPr>
      </p:pic>
      <p:sp>
        <p:nvSpPr>
          <p:cNvPr id="24" name="Sous-titre 6">
            <a:extLst>
              <a:ext uri="{FF2B5EF4-FFF2-40B4-BE49-F238E27FC236}">
                <a16:creationId xmlns:a16="http://schemas.microsoft.com/office/drawing/2014/main" id="{32AFA6B3-6EE1-5FAB-DF9C-B1DB055AB64A}"/>
              </a:ext>
            </a:extLst>
          </p:cNvPr>
          <p:cNvSpPr txBox="1">
            <a:spLocks/>
          </p:cNvSpPr>
          <p:nvPr/>
        </p:nvSpPr>
        <p:spPr>
          <a:xfrm>
            <a:off x="5752515" y="1867375"/>
            <a:ext cx="2608313" cy="47592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Graines de citrouille</a:t>
            </a:r>
            <a:endParaRPr lang="fr-FR"/>
          </a:p>
        </p:txBody>
      </p:sp>
      <p:sp>
        <p:nvSpPr>
          <p:cNvPr id="25" name="Sous-titre 6">
            <a:extLst>
              <a:ext uri="{FF2B5EF4-FFF2-40B4-BE49-F238E27FC236}">
                <a16:creationId xmlns:a16="http://schemas.microsoft.com/office/drawing/2014/main" id="{8EE7EE64-9573-2750-E3E7-0C27FB46DC08}"/>
              </a:ext>
            </a:extLst>
          </p:cNvPr>
          <p:cNvSpPr txBox="1">
            <a:spLocks/>
          </p:cNvSpPr>
          <p:nvPr/>
        </p:nvSpPr>
        <p:spPr>
          <a:xfrm>
            <a:off x="5752514" y="4311525"/>
            <a:ext cx="2608313" cy="47592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Graines de chia</a:t>
            </a:r>
            <a:endParaRPr lang="fr-FR"/>
          </a:p>
        </p:txBody>
      </p:sp>
      <p:sp>
        <p:nvSpPr>
          <p:cNvPr id="26" name="Sous-titre 6">
            <a:extLst>
              <a:ext uri="{FF2B5EF4-FFF2-40B4-BE49-F238E27FC236}">
                <a16:creationId xmlns:a16="http://schemas.microsoft.com/office/drawing/2014/main" id="{05DE7EED-160B-541D-55A8-769891392437}"/>
              </a:ext>
            </a:extLst>
          </p:cNvPr>
          <p:cNvSpPr txBox="1">
            <a:spLocks/>
          </p:cNvSpPr>
          <p:nvPr/>
        </p:nvSpPr>
        <p:spPr>
          <a:xfrm>
            <a:off x="9088062" y="55828"/>
            <a:ext cx="2608313" cy="47592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Flocons d'avoine</a:t>
            </a:r>
            <a:endParaRPr lang="fr-FR"/>
          </a:p>
        </p:txBody>
      </p:sp>
      <p:sp>
        <p:nvSpPr>
          <p:cNvPr id="27" name="Sous-titre 6">
            <a:extLst>
              <a:ext uri="{FF2B5EF4-FFF2-40B4-BE49-F238E27FC236}">
                <a16:creationId xmlns:a16="http://schemas.microsoft.com/office/drawing/2014/main" id="{3BCD529B-ECAD-867A-BB6B-C9B294245F2A}"/>
              </a:ext>
            </a:extLst>
          </p:cNvPr>
          <p:cNvSpPr txBox="1">
            <a:spLocks/>
          </p:cNvSpPr>
          <p:nvPr/>
        </p:nvSpPr>
        <p:spPr>
          <a:xfrm>
            <a:off x="9088061" y="2413714"/>
            <a:ext cx="2795218" cy="47592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Canneberges séchées</a:t>
            </a:r>
            <a:endParaRPr lang="fr-FR" err="1"/>
          </a:p>
        </p:txBody>
      </p:sp>
      <p:sp>
        <p:nvSpPr>
          <p:cNvPr id="28" name="Sous-titre 6">
            <a:extLst>
              <a:ext uri="{FF2B5EF4-FFF2-40B4-BE49-F238E27FC236}">
                <a16:creationId xmlns:a16="http://schemas.microsoft.com/office/drawing/2014/main" id="{D1686363-8C3A-C48C-D01A-1D3D730AF320}"/>
              </a:ext>
            </a:extLst>
          </p:cNvPr>
          <p:cNvSpPr txBox="1">
            <a:spLocks/>
          </p:cNvSpPr>
          <p:nvPr/>
        </p:nvSpPr>
        <p:spPr>
          <a:xfrm>
            <a:off x="9361231" y="4311526"/>
            <a:ext cx="1946956" cy="475924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cs typeface="Calibri Light"/>
              </a:rPr>
              <a:t>Raisins secs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EFA5E-F25E-9C2C-3054-1BA9D727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8CC9E0AD-A0A0-BDDA-5106-D482109202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17B8EB2A-88B6-B697-E361-C62B6988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6">
            <a:extLst>
              <a:ext uri="{FF2B5EF4-FFF2-40B4-BE49-F238E27FC236}">
                <a16:creationId xmlns:a16="http://schemas.microsoft.com/office/drawing/2014/main" id="{4738E56B-E19D-A5EC-E1B9-E758C4F89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512" y="5338069"/>
            <a:ext cx="6346426" cy="1252301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5400" b="1">
                <a:cs typeface="Calibri Light"/>
              </a:rPr>
              <a:t>Le yogourt PIMPÉ </a:t>
            </a:r>
            <a:endParaRPr lang="fr-FR"/>
          </a:p>
        </p:txBody>
      </p:sp>
      <p:pic>
        <p:nvPicPr>
          <p:cNvPr id="2" name="Image 1" descr="Coupe déjeuner au yogourt islandais et granola maison - Les recettes de Caty">
            <a:extLst>
              <a:ext uri="{FF2B5EF4-FFF2-40B4-BE49-F238E27FC236}">
                <a16:creationId xmlns:a16="http://schemas.microsoft.com/office/drawing/2014/main" id="{94C11794-D104-811B-08C7-EE0DFA93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3143"/>
            <a:ext cx="3068128" cy="3068128"/>
          </a:xfrm>
          <a:prstGeom prst="rect">
            <a:avLst/>
          </a:prstGeom>
        </p:spPr>
      </p:pic>
      <p:pic>
        <p:nvPicPr>
          <p:cNvPr id="9" name="Image 8" descr="Déjeuner étagé au yogourt, bleuets et grenade - Les recettes de Caty">
            <a:extLst>
              <a:ext uri="{FF2B5EF4-FFF2-40B4-BE49-F238E27FC236}">
                <a16:creationId xmlns:a16="http://schemas.microsoft.com/office/drawing/2014/main" id="{3BC9D323-076A-04B7-F026-9A1E91515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872" y="1467929"/>
            <a:ext cx="3864633" cy="3864633"/>
          </a:xfrm>
          <a:prstGeom prst="rect">
            <a:avLst/>
          </a:prstGeom>
        </p:spPr>
      </p:pic>
      <p:pic>
        <p:nvPicPr>
          <p:cNvPr id="10" name="Image 9" descr="Bol déjeuner tout simple au yogourt et aux fruits | Plaisirs laitiers">
            <a:extLst>
              <a:ext uri="{FF2B5EF4-FFF2-40B4-BE49-F238E27FC236}">
                <a16:creationId xmlns:a16="http://schemas.microsoft.com/office/drawing/2014/main" id="{DDA624DB-195A-E434-BC38-9174F9A76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85" y="3980821"/>
            <a:ext cx="3812695" cy="2533829"/>
          </a:xfrm>
          <a:prstGeom prst="rect">
            <a:avLst/>
          </a:prstGeom>
        </p:spPr>
      </p:pic>
      <p:pic>
        <p:nvPicPr>
          <p:cNvPr id="13" name="Image 12" descr="Bar à yogourt avec granola sans cuisson | Mordu">
            <a:extLst>
              <a:ext uri="{FF2B5EF4-FFF2-40B4-BE49-F238E27FC236}">
                <a16:creationId xmlns:a16="http://schemas.microsoft.com/office/drawing/2014/main" id="{1311F753-C14A-8C6A-D4BF-945382694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484" y="2225167"/>
            <a:ext cx="2949335" cy="2968385"/>
          </a:xfrm>
          <a:prstGeom prst="rect">
            <a:avLst/>
          </a:prstGeom>
        </p:spPr>
      </p:pic>
      <p:pic>
        <p:nvPicPr>
          <p:cNvPr id="17" name="Image 16" descr="Recette de Bol de yogourt aux petits fruits sans gluten -  LifeMadeDelicious.ca">
            <a:extLst>
              <a:ext uri="{FF2B5EF4-FFF2-40B4-BE49-F238E27FC236}">
                <a16:creationId xmlns:a16="http://schemas.microsoft.com/office/drawing/2014/main" id="{A440EF80-650A-94A7-EF2D-0DBB79683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270" y="84108"/>
            <a:ext cx="3561989" cy="2002765"/>
          </a:xfrm>
          <a:prstGeom prst="rect">
            <a:avLst/>
          </a:prstGeom>
        </p:spPr>
      </p:pic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BF87DD55-0381-827D-3B64-D92A22BA52ED}"/>
              </a:ext>
            </a:extLst>
          </p:cNvPr>
          <p:cNvSpPr/>
          <p:nvPr/>
        </p:nvSpPr>
        <p:spPr>
          <a:xfrm>
            <a:off x="9391291" y="2231280"/>
            <a:ext cx="2582172" cy="1187741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cs typeface="Calibri Light"/>
              </a:rPr>
              <a:t>À votre tour d'en créer </a:t>
            </a:r>
          </a:p>
          <a:p>
            <a:pPr algn="ctr"/>
            <a:r>
              <a:rPr lang="fr-FR" sz="2400" b="1">
                <a:cs typeface="Calibri Light"/>
              </a:rPr>
              <a:t>à la maison !!!</a:t>
            </a:r>
          </a:p>
        </p:txBody>
      </p:sp>
    </p:spTree>
    <p:extLst>
      <p:ext uri="{BB962C8B-B14F-4D97-AF65-F5344CB8AC3E}">
        <p14:creationId xmlns:p14="http://schemas.microsoft.com/office/powerpoint/2010/main" val="333064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22029-136E-3640-A107-5FFD8F7A01B8}"/>
              </a:ext>
            </a:extLst>
          </p:cNvPr>
          <p:cNvSpPr txBox="1"/>
          <p:nvPr/>
        </p:nvSpPr>
        <p:spPr>
          <a:xfrm>
            <a:off x="3054018" y="2211772"/>
            <a:ext cx="6574465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2e partie </a:t>
            </a:r>
            <a:endParaRPr lang="fr-FR" sz="4800" baseline="0" dirty="0">
              <a:solidFill>
                <a:srgbClr val="404040"/>
              </a:solidFill>
              <a:latin typeface="Calibri Light"/>
              <a:cs typeface="Calibri Light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Étoiles Jaune · Images vectorielles gratuites sur Pixabay">
            <a:extLst>
              <a:ext uri="{FF2B5EF4-FFF2-40B4-BE49-F238E27FC236}">
                <a16:creationId xmlns:a16="http://schemas.microsoft.com/office/drawing/2014/main" id="{EA82D6E0-833A-248B-5873-22316CAF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043" y="702334"/>
            <a:ext cx="3398251" cy="3239219"/>
          </a:xfrm>
          <a:prstGeom prst="rect">
            <a:avLst/>
          </a:prstGeom>
        </p:spPr>
      </p:pic>
      <p:pic>
        <p:nvPicPr>
          <p:cNvPr id="6" name="Image 5" descr="Étoiles Jaune · Images vectorielles gratuites sur Pixabay">
            <a:extLst>
              <a:ext uri="{FF2B5EF4-FFF2-40B4-BE49-F238E27FC236}">
                <a16:creationId xmlns:a16="http://schemas.microsoft.com/office/drawing/2014/main" id="{D10C9214-AEE5-F446-B77A-28C571E7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590" y="2801428"/>
            <a:ext cx="2952553" cy="2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86715" y="86714"/>
            <a:ext cx="12018572" cy="6684572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22029-136E-3640-A107-5FFD8F7A01B8}"/>
              </a:ext>
            </a:extLst>
          </p:cNvPr>
          <p:cNvSpPr txBox="1"/>
          <p:nvPr/>
        </p:nvSpPr>
        <p:spPr>
          <a:xfrm>
            <a:off x="394207" y="256452"/>
            <a:ext cx="6574465" cy="7386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Vive le petit déjeuner!</a:t>
            </a:r>
            <a:endParaRPr lang="fr-FR" dirty="0"/>
          </a:p>
        </p:txBody>
      </p:sp>
      <p:pic>
        <p:nvPicPr>
          <p:cNvPr id="3" name="Image 2" descr="energie-activite-physique - Tobal.fr">
            <a:extLst>
              <a:ext uri="{FF2B5EF4-FFF2-40B4-BE49-F238E27FC236}">
                <a16:creationId xmlns:a16="http://schemas.microsoft.com/office/drawing/2014/main" id="{A4D4453A-153B-82E8-9301-40A968256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293" y="1464783"/>
            <a:ext cx="3668921" cy="3080167"/>
          </a:xfrm>
          <a:prstGeom prst="rect">
            <a:avLst/>
          </a:prstGeom>
        </p:spPr>
      </p:pic>
      <p:pic>
        <p:nvPicPr>
          <p:cNvPr id="6" name="Image 5" descr="Dessin Animé Petit Garçon Se Réveiller | Vecteur Premium">
            <a:extLst>
              <a:ext uri="{FF2B5EF4-FFF2-40B4-BE49-F238E27FC236}">
                <a16:creationId xmlns:a16="http://schemas.microsoft.com/office/drawing/2014/main" id="{48B6C4DB-5D76-56B9-285F-A6A4DBF9A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57" y="1648183"/>
            <a:ext cx="2857320" cy="2943405"/>
          </a:xfrm>
          <a:prstGeom prst="rect">
            <a:avLst/>
          </a:prstGeom>
        </p:spPr>
      </p:pic>
      <p:pic>
        <p:nvPicPr>
          <p:cNvPr id="9" name="Image 8" descr="Une image contenant Casques, personne, Visage humain, jeune enfant&#10;&#10;Description générée automatiquement">
            <a:extLst>
              <a:ext uri="{FF2B5EF4-FFF2-40B4-BE49-F238E27FC236}">
                <a16:creationId xmlns:a16="http://schemas.microsoft.com/office/drawing/2014/main" id="{444F0449-5B4F-4BCC-DA26-1EA3C458ED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2077"/>
          <a:stretch/>
        </p:blipFill>
        <p:spPr>
          <a:xfrm>
            <a:off x="8577771" y="3121697"/>
            <a:ext cx="2949814" cy="2264605"/>
          </a:xfrm>
          <a:prstGeom prst="rect">
            <a:avLst/>
          </a:prstGeom>
          <a:noFill/>
        </p:spPr>
      </p:pic>
      <p:pic>
        <p:nvPicPr>
          <p:cNvPr id="11" name="Image 10" descr="Troubles de la concentration : causes, origines et symptômes">
            <a:extLst>
              <a:ext uri="{FF2B5EF4-FFF2-40B4-BE49-F238E27FC236}">
                <a16:creationId xmlns:a16="http://schemas.microsoft.com/office/drawing/2014/main" id="{12E81286-813A-1FCA-2A2B-F3694EB0E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209" b="1988"/>
          <a:stretch/>
        </p:blipFill>
        <p:spPr>
          <a:xfrm>
            <a:off x="8581018" y="2272072"/>
            <a:ext cx="2946908" cy="843264"/>
          </a:xfrm>
          <a:prstGeom prst="rect">
            <a:avLst/>
          </a:prstGeom>
          <a:noFill/>
        </p:spPr>
      </p:pic>
      <p:sp>
        <p:nvSpPr>
          <p:cNvPr id="13" name="Sous-titre 6">
            <a:extLst>
              <a:ext uri="{FF2B5EF4-FFF2-40B4-BE49-F238E27FC236}">
                <a16:creationId xmlns:a16="http://schemas.microsoft.com/office/drawing/2014/main" id="{47D9C1AA-76D3-5BB6-771B-54165E72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97" y="4576069"/>
            <a:ext cx="2996503" cy="1281055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2400" b="1" dirty="0">
                <a:cs typeface="Calibri Light"/>
              </a:rPr>
              <a:t>Permet de bien démarrer la journée</a:t>
            </a:r>
          </a:p>
        </p:txBody>
      </p:sp>
      <p:sp>
        <p:nvSpPr>
          <p:cNvPr id="15" name="Sous-titre 6">
            <a:extLst>
              <a:ext uri="{FF2B5EF4-FFF2-40B4-BE49-F238E27FC236}">
                <a16:creationId xmlns:a16="http://schemas.microsoft.com/office/drawing/2014/main" id="{CD4AAE1C-5C18-317B-B8D1-EB6EE9916E32}"/>
              </a:ext>
            </a:extLst>
          </p:cNvPr>
          <p:cNvSpPr txBox="1">
            <a:spLocks/>
          </p:cNvSpPr>
          <p:nvPr/>
        </p:nvSpPr>
        <p:spPr>
          <a:xfrm>
            <a:off x="3912214" y="1162884"/>
            <a:ext cx="3657860" cy="605319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cs typeface="Calibri Light"/>
              </a:rPr>
              <a:t>Donne de l'énergie </a:t>
            </a:r>
          </a:p>
        </p:txBody>
      </p:sp>
      <p:sp>
        <p:nvSpPr>
          <p:cNvPr id="16" name="Sous-titre 6">
            <a:extLst>
              <a:ext uri="{FF2B5EF4-FFF2-40B4-BE49-F238E27FC236}">
                <a16:creationId xmlns:a16="http://schemas.microsoft.com/office/drawing/2014/main" id="{7B541BA4-1EB9-7FD0-5403-2E3A247041C4}"/>
              </a:ext>
            </a:extLst>
          </p:cNvPr>
          <p:cNvSpPr txBox="1">
            <a:spLocks/>
          </p:cNvSpPr>
          <p:nvPr/>
        </p:nvSpPr>
        <p:spPr>
          <a:xfrm>
            <a:off x="8225422" y="1019110"/>
            <a:ext cx="3657860" cy="1252300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cs typeface="Calibri Light"/>
              </a:rPr>
              <a:t>Aide à la concentration et au travail</a:t>
            </a:r>
          </a:p>
        </p:txBody>
      </p:sp>
      <p:pic>
        <p:nvPicPr>
          <p:cNvPr id="18" name="Image 17" descr="Reconnaître les signes de fatigue chez mon enfant - Parinat">
            <a:extLst>
              <a:ext uri="{FF2B5EF4-FFF2-40B4-BE49-F238E27FC236}">
                <a16:creationId xmlns:a16="http://schemas.microsoft.com/office/drawing/2014/main" id="{1A72DBE3-DCBB-4F40-8EFD-B539E5150D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7972" y="4958480"/>
            <a:ext cx="2676886" cy="1814961"/>
          </a:xfrm>
          <a:prstGeom prst="rect">
            <a:avLst/>
          </a:prstGeom>
        </p:spPr>
      </p:pic>
      <p:pic>
        <p:nvPicPr>
          <p:cNvPr id="21" name="Image 20" descr="Conditionnement Physique Fatigué Femme Illustration Clip Art Libres De  Droits, Svg, Vecteurs Et Illustration. Image 63913880">
            <a:extLst>
              <a:ext uri="{FF2B5EF4-FFF2-40B4-BE49-F238E27FC236}">
                <a16:creationId xmlns:a16="http://schemas.microsoft.com/office/drawing/2014/main" id="{FA89BE7C-87A5-7731-DD58-2EF034D1D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498" y="4960817"/>
            <a:ext cx="1363871" cy="1781535"/>
          </a:xfrm>
          <a:prstGeom prst="rect">
            <a:avLst/>
          </a:prstGeom>
        </p:spPr>
      </p:pic>
      <p:sp>
        <p:nvSpPr>
          <p:cNvPr id="22" name="Sous-titre 6">
            <a:extLst>
              <a:ext uri="{FF2B5EF4-FFF2-40B4-BE49-F238E27FC236}">
                <a16:creationId xmlns:a16="http://schemas.microsoft.com/office/drawing/2014/main" id="{109579CC-E639-0008-C844-F3AE367D29A6}"/>
              </a:ext>
            </a:extLst>
          </p:cNvPr>
          <p:cNvSpPr txBox="1">
            <a:spLocks/>
          </p:cNvSpPr>
          <p:nvPr/>
        </p:nvSpPr>
        <p:spPr>
          <a:xfrm>
            <a:off x="7520930" y="5864280"/>
            <a:ext cx="3657860" cy="907242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216000" tIns="144000" rIns="21600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cs typeface="Calibri Light"/>
              </a:rPr>
              <a:t>Éloigne l'épuisement et la fatigue</a:t>
            </a:r>
          </a:p>
        </p:txBody>
      </p:sp>
      <p:pic>
        <p:nvPicPr>
          <p:cNvPr id="23" name="Image 22" descr="Étoiles Jaune · Images vectorielles gratuites sur Pixabay">
            <a:extLst>
              <a:ext uri="{FF2B5EF4-FFF2-40B4-BE49-F238E27FC236}">
                <a16:creationId xmlns:a16="http://schemas.microsoft.com/office/drawing/2014/main" id="{43BCE85B-D0EA-E62B-B34F-895DFE15E1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" y="5216824"/>
            <a:ext cx="882214" cy="852578"/>
          </a:xfrm>
          <a:prstGeom prst="rect">
            <a:avLst/>
          </a:prstGeom>
        </p:spPr>
      </p:pic>
      <p:pic>
        <p:nvPicPr>
          <p:cNvPr id="24" name="Image 23" descr="Étoiles Jaune · Images vectorielles gratuites sur Pixabay">
            <a:extLst>
              <a:ext uri="{FF2B5EF4-FFF2-40B4-BE49-F238E27FC236}">
                <a16:creationId xmlns:a16="http://schemas.microsoft.com/office/drawing/2014/main" id="{E55545E8-9FAD-F317-769E-5341594C7F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7042" y="1291805"/>
            <a:ext cx="882214" cy="852578"/>
          </a:xfrm>
          <a:prstGeom prst="rect">
            <a:avLst/>
          </a:prstGeom>
        </p:spPr>
      </p:pic>
      <p:pic>
        <p:nvPicPr>
          <p:cNvPr id="25" name="Image 24" descr="Étoiles Jaune · Images vectorielles gratuites sur Pixabay">
            <a:extLst>
              <a:ext uri="{FF2B5EF4-FFF2-40B4-BE49-F238E27FC236}">
                <a16:creationId xmlns:a16="http://schemas.microsoft.com/office/drawing/2014/main" id="{45D59070-899F-FE1A-BDEB-A7367BAFE2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4477" y="558560"/>
            <a:ext cx="882214" cy="852578"/>
          </a:xfrm>
          <a:prstGeom prst="rect">
            <a:avLst/>
          </a:prstGeom>
        </p:spPr>
      </p:pic>
      <p:pic>
        <p:nvPicPr>
          <p:cNvPr id="26" name="Image 25" descr="Étoiles Jaune · Images vectorielles gratuites sur Pixabay">
            <a:extLst>
              <a:ext uri="{FF2B5EF4-FFF2-40B4-BE49-F238E27FC236}">
                <a16:creationId xmlns:a16="http://schemas.microsoft.com/office/drawing/2014/main" id="{C4B4222A-A1BA-EE74-8F5B-5C3C9A016B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363" y="6007578"/>
            <a:ext cx="882214" cy="8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22029-136E-3640-A107-5FFD8F7A01B8}"/>
              </a:ext>
            </a:extLst>
          </p:cNvPr>
          <p:cNvSpPr txBox="1"/>
          <p:nvPr/>
        </p:nvSpPr>
        <p:spPr>
          <a:xfrm>
            <a:off x="2852735" y="1435395"/>
            <a:ext cx="6574465" cy="3570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baseline="0" dirty="0">
                <a:solidFill>
                  <a:srgbClr val="FFFFFF"/>
                </a:solidFill>
                <a:latin typeface="Rockwell"/>
              </a:rPr>
              <a:t>Maintenant </a:t>
            </a:r>
            <a:endParaRPr lang="fr-FR" sz="4800">
              <a:solidFill>
                <a:srgbClr val="404040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QUOI MANGER au petit </a:t>
            </a:r>
            <a:r>
              <a:rPr lang="fr-FR" sz="4800" baseline="0" dirty="0">
                <a:solidFill>
                  <a:srgbClr val="FFFFFF"/>
                </a:solidFill>
                <a:latin typeface="Rockwell"/>
              </a:rPr>
              <a:t>déjeuner</a:t>
            </a:r>
            <a:r>
              <a:rPr lang="fr-FR" sz="4800" dirty="0">
                <a:solidFill>
                  <a:srgbClr val="FFFFFF"/>
                </a:solidFill>
                <a:latin typeface="Rockwell"/>
              </a:rPr>
              <a:t> ?</a:t>
            </a:r>
            <a:endParaRPr lang="fr-FR" sz="4800" baseline="0" dirty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Étoiles Jaune · Images vectorielles gratuites sur Pixabay">
            <a:extLst>
              <a:ext uri="{FF2B5EF4-FFF2-40B4-BE49-F238E27FC236}">
                <a16:creationId xmlns:a16="http://schemas.microsoft.com/office/drawing/2014/main" id="{EA82D6E0-833A-248B-5873-22316CAF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0" y="702334"/>
            <a:ext cx="3398251" cy="3239219"/>
          </a:xfrm>
          <a:prstGeom prst="rect">
            <a:avLst/>
          </a:prstGeom>
        </p:spPr>
      </p:pic>
      <p:pic>
        <p:nvPicPr>
          <p:cNvPr id="6" name="Image 5" descr="Étoiles Jaune · Images vectorielles gratuites sur Pixabay">
            <a:extLst>
              <a:ext uri="{FF2B5EF4-FFF2-40B4-BE49-F238E27FC236}">
                <a16:creationId xmlns:a16="http://schemas.microsoft.com/office/drawing/2014/main" id="{D10C9214-AEE5-F446-B77A-28C571E7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137" y="3347768"/>
            <a:ext cx="2952553" cy="2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86715" y="43582"/>
            <a:ext cx="12018572" cy="6684572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833" y="2237328"/>
            <a:ext cx="7375314" cy="1464165"/>
          </a:xfrm>
        </p:spPr>
        <p:txBody>
          <a:bodyPr rtlCol="0"/>
          <a:lstStyle/>
          <a:p>
            <a:r>
              <a:rPr lang="fr-FR"/>
              <a:t>Je déjeune le matin </a:t>
            </a:r>
          </a:p>
        </p:txBody>
      </p:sp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343" y="3684672"/>
            <a:ext cx="7367219" cy="936000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4000" b="1">
                <a:cs typeface="Calibri Light"/>
              </a:rPr>
              <a:t>Je me sens bien !!!</a:t>
            </a:r>
            <a:endParaRPr lang="fr-FR"/>
          </a:p>
        </p:txBody>
      </p:sp>
      <p:pic>
        <p:nvPicPr>
          <p:cNvPr id="9" name="Image 8" descr="Émoticône délicieux vecteur Vecteur En Vente | Animated emoticons, Yummy  emoji, Funny emoticons">
            <a:extLst>
              <a:ext uri="{FF2B5EF4-FFF2-40B4-BE49-F238E27FC236}">
                <a16:creationId xmlns:a16="http://schemas.microsoft.com/office/drawing/2014/main" id="{A4EB132F-DBB6-E3A9-DF18-36968C8A2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513" y="2066084"/>
            <a:ext cx="2743200" cy="2639568"/>
          </a:xfrm>
          <a:prstGeom prst="rect">
            <a:avLst/>
          </a:prstGeom>
        </p:spPr>
      </p:pic>
      <p:pic>
        <p:nvPicPr>
          <p:cNvPr id="10" name="Image 9" descr="petit garçon souriant et agitant la main. portrait de petit garçon en forme  circulaire. élève d'école primaire. 3795183 Art vectoriel chez Vecteezy">
            <a:extLst>
              <a:ext uri="{FF2B5EF4-FFF2-40B4-BE49-F238E27FC236}">
                <a16:creationId xmlns:a16="http://schemas.microsoft.com/office/drawing/2014/main" id="{8F3448FA-865D-5DF9-936A-E27A0C178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4" y="2084268"/>
            <a:ext cx="2689464" cy="26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pic>
        <p:nvPicPr>
          <p:cNvPr id="2" name="Image 1" descr="Guide alimentaire canadien">
            <a:extLst>
              <a:ext uri="{FF2B5EF4-FFF2-40B4-BE49-F238E27FC236}">
                <a16:creationId xmlns:a16="http://schemas.microsoft.com/office/drawing/2014/main" id="{1EC8439D-57D5-92F1-4771-31ADA118E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39" y="578148"/>
            <a:ext cx="6291174" cy="59604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5EDE015-0895-5CFD-8153-2B483F3BE177}"/>
              </a:ext>
            </a:extLst>
          </p:cNvPr>
          <p:cNvSpPr txBox="1"/>
          <p:nvPr/>
        </p:nvSpPr>
        <p:spPr>
          <a:xfrm>
            <a:off x="264812" y="2355547"/>
            <a:ext cx="3742126" cy="33239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 dirty="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3200" dirty="0">
                <a:solidFill>
                  <a:srgbClr val="FFFFFF"/>
                </a:solidFill>
                <a:latin typeface="Rockwell"/>
              </a:rPr>
              <a:t>Assiette équilibrée du Guide alimentaire canadien</a:t>
            </a:r>
            <a:endParaRPr lang="fr-FR" sz="3200" baseline="0" dirty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 dirty="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Étoiles Jaune · Images vectorielles gratuites sur Pixabay">
            <a:extLst>
              <a:ext uri="{FF2B5EF4-FFF2-40B4-BE49-F238E27FC236}">
                <a16:creationId xmlns:a16="http://schemas.microsoft.com/office/drawing/2014/main" id="{33AE6B64-13B2-D535-C661-3BA5C114E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846" y="1434906"/>
            <a:ext cx="1799198" cy="1714998"/>
          </a:xfrm>
          <a:prstGeom prst="rect">
            <a:avLst/>
          </a:prstGeom>
        </p:spPr>
      </p:pic>
      <p:pic>
        <p:nvPicPr>
          <p:cNvPr id="7" name="Image 6" descr="Étoiles Jaune · Images vectorielles gratuites sur Pixabay">
            <a:extLst>
              <a:ext uri="{FF2B5EF4-FFF2-40B4-BE49-F238E27FC236}">
                <a16:creationId xmlns:a16="http://schemas.microsoft.com/office/drawing/2014/main" id="{A41FCC70-72EA-561C-0152-86E2A061E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66" y="4956852"/>
            <a:ext cx="1144559" cy="10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26CF60-E4EF-14A6-FB93-CA07A96ABB56}"/>
              </a:ext>
            </a:extLst>
          </p:cNvPr>
          <p:cNvSpPr txBox="1"/>
          <p:nvPr/>
        </p:nvSpPr>
        <p:spPr>
          <a:xfrm>
            <a:off x="4002924" y="601508"/>
            <a:ext cx="3742126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Protéines</a:t>
            </a:r>
            <a:endParaRPr lang="fr-FR" sz="4800" baseline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6518961" y="3678262"/>
            <a:ext cx="3454579" cy="2831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Fruits et légumes</a:t>
            </a:r>
            <a:endParaRPr lang="fr-FR" sz="4800" baseline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6612E8-0326-7EB6-4AD8-1FBF38D669E7}"/>
              </a:ext>
            </a:extLst>
          </p:cNvPr>
          <p:cNvSpPr txBox="1"/>
          <p:nvPr/>
        </p:nvSpPr>
        <p:spPr>
          <a:xfrm>
            <a:off x="8301753" y="601509"/>
            <a:ext cx="3454579" cy="2831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Aliments à grains entiers</a:t>
            </a:r>
            <a:endParaRPr lang="fr-FR"/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7" name="Image 6" descr="Tray Dinner Plate · Free vector graphic on Pixabay">
            <a:extLst>
              <a:ext uri="{FF2B5EF4-FFF2-40B4-BE49-F238E27FC236}">
                <a16:creationId xmlns:a16="http://schemas.microsoft.com/office/drawing/2014/main" id="{5B269CAF-656C-1BC2-150C-4D6525AF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3" y="3017088"/>
            <a:ext cx="4439172" cy="3498012"/>
          </a:xfrm>
          <a:prstGeom prst="rect">
            <a:avLst/>
          </a:prstGeom>
        </p:spPr>
      </p:pic>
      <p:pic>
        <p:nvPicPr>
          <p:cNvPr id="2" name="Image 1" descr="Étoiles Jaune · Images vectorielles gratuites sur Pixabay">
            <a:extLst>
              <a:ext uri="{FF2B5EF4-FFF2-40B4-BE49-F238E27FC236}">
                <a16:creationId xmlns:a16="http://schemas.microsoft.com/office/drawing/2014/main" id="{58502BCA-9EB7-4458-63A7-7FF511BC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90" y="278809"/>
            <a:ext cx="1308394" cy="1247164"/>
          </a:xfrm>
          <a:prstGeom prst="rect">
            <a:avLst/>
          </a:prstGeom>
        </p:spPr>
      </p:pic>
      <p:pic>
        <p:nvPicPr>
          <p:cNvPr id="5" name="Image 4" descr="Étoiles Jaune · Images vectorielles gratuites sur Pixabay">
            <a:extLst>
              <a:ext uri="{FF2B5EF4-FFF2-40B4-BE49-F238E27FC236}">
                <a16:creationId xmlns:a16="http://schemas.microsoft.com/office/drawing/2014/main" id="{69A089A6-BD8B-0674-1FE1-E35D42D78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351" y="3465677"/>
            <a:ext cx="1144559" cy="1090995"/>
          </a:xfrm>
          <a:prstGeom prst="rect">
            <a:avLst/>
          </a:prstGeom>
        </p:spPr>
      </p:pic>
      <p:pic>
        <p:nvPicPr>
          <p:cNvPr id="9" name="Image 8" descr="Étoiles Jaune · Images vectorielles gratuites sur Pixabay">
            <a:extLst>
              <a:ext uri="{FF2B5EF4-FFF2-40B4-BE49-F238E27FC236}">
                <a16:creationId xmlns:a16="http://schemas.microsoft.com/office/drawing/2014/main" id="{39D47D9D-FAD4-3DF7-D267-E003CAB91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450" y="2464662"/>
            <a:ext cx="1144559" cy="10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2831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Fruits du déjeuner</a:t>
            </a:r>
            <a:endParaRPr lang="fr-FR" sz="4800" baseline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Importance of Eating a Variety of Fruits for Kids Health - EuroSchool">
            <a:extLst>
              <a:ext uri="{FF2B5EF4-FFF2-40B4-BE49-F238E27FC236}">
                <a16:creationId xmlns:a16="http://schemas.microsoft.com/office/drawing/2014/main" id="{9546859C-8CB5-8E2B-204C-165E993E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99" y="1857773"/>
            <a:ext cx="8249725" cy="47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2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3570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Légumes du déjeuner</a:t>
            </a:r>
            <a:endParaRPr lang="fr-FR" sz="4800" baseline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Comment classe-t-on les fruits et légumes par famille ? Actinutrition">
            <a:extLst>
              <a:ext uri="{FF2B5EF4-FFF2-40B4-BE49-F238E27FC236}">
                <a16:creationId xmlns:a16="http://schemas.microsoft.com/office/drawing/2014/main" id="{F7DAC348-6FEA-2E78-CECF-BCE67A5E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137" y="2054486"/>
            <a:ext cx="7904669" cy="44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50475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Les aliments à grains entiers du déjeuner</a:t>
            </a:r>
            <a:endParaRPr lang="fr-FR" sz="4800" baseline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Santé. Quel pain choisir pour sa santé ?">
            <a:extLst>
              <a:ext uri="{FF2B5EF4-FFF2-40B4-BE49-F238E27FC236}">
                <a16:creationId xmlns:a16="http://schemas.microsoft.com/office/drawing/2014/main" id="{775BB590-965B-80EF-0F27-F58578AD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876" y="477688"/>
            <a:ext cx="4393001" cy="3084662"/>
          </a:xfrm>
          <a:prstGeom prst="rect">
            <a:avLst/>
          </a:prstGeom>
        </p:spPr>
      </p:pic>
      <p:pic>
        <p:nvPicPr>
          <p:cNvPr id="5" name="Image 4" descr="Flocon d'avoine | Mordu">
            <a:extLst>
              <a:ext uri="{FF2B5EF4-FFF2-40B4-BE49-F238E27FC236}">
                <a16:creationId xmlns:a16="http://schemas.microsoft.com/office/drawing/2014/main" id="{87E653BD-D7A4-80E7-DDA6-496E4F3D1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589" y="4057830"/>
            <a:ext cx="3530899" cy="2638604"/>
          </a:xfrm>
          <a:prstGeom prst="rect">
            <a:avLst/>
          </a:prstGeom>
        </p:spPr>
      </p:pic>
      <p:pic>
        <p:nvPicPr>
          <p:cNvPr id="6" name="Image 5" descr="Muffins aux bananes | Mordu">
            <a:extLst>
              <a:ext uri="{FF2B5EF4-FFF2-40B4-BE49-F238E27FC236}">
                <a16:creationId xmlns:a16="http://schemas.microsoft.com/office/drawing/2014/main" id="{84E9C6BC-1B9B-F7CF-AF25-B15415651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011" y="2836653"/>
            <a:ext cx="2133600" cy="2133600"/>
          </a:xfrm>
          <a:prstGeom prst="rect">
            <a:avLst/>
          </a:prstGeom>
        </p:spPr>
      </p:pic>
      <p:pic>
        <p:nvPicPr>
          <p:cNvPr id="7" name="Image 6" descr="Crêpes Recipe">
            <a:extLst>
              <a:ext uri="{FF2B5EF4-FFF2-40B4-BE49-F238E27FC236}">
                <a16:creationId xmlns:a16="http://schemas.microsoft.com/office/drawing/2014/main" id="{B42E2380-F8AE-C663-F428-67F71F034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860" y="472746"/>
            <a:ext cx="2964431" cy="1973112"/>
          </a:xfrm>
          <a:prstGeom prst="rect">
            <a:avLst/>
          </a:prstGeom>
        </p:spPr>
      </p:pic>
      <p:pic>
        <p:nvPicPr>
          <p:cNvPr id="11" name="Image 10" descr="Les bienfaits des graines de lin">
            <a:extLst>
              <a:ext uri="{FF2B5EF4-FFF2-40B4-BE49-F238E27FC236}">
                <a16:creationId xmlns:a16="http://schemas.microsoft.com/office/drawing/2014/main" id="{5EFF9C06-54D7-1090-3D20-3CF893F9F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5521" y="5202896"/>
            <a:ext cx="2015526" cy="1340509"/>
          </a:xfrm>
          <a:prstGeom prst="rect">
            <a:avLst/>
          </a:prstGeom>
        </p:spPr>
      </p:pic>
      <p:pic>
        <p:nvPicPr>
          <p:cNvPr id="13" name="Image 12" descr="Graines de chia noires | Biologiques - BocoBoco">
            <a:extLst>
              <a:ext uri="{FF2B5EF4-FFF2-40B4-BE49-F238E27FC236}">
                <a16:creationId xmlns:a16="http://schemas.microsoft.com/office/drawing/2014/main" id="{59404C3D-2E62-3710-0DE8-F32FBD22D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7746" y="5246029"/>
            <a:ext cx="1943640" cy="12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5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43088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Les protéines </a:t>
            </a: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du déjeuner</a:t>
            </a:r>
            <a:endParaRPr lang="fr-FR"/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Yogourt | Mordu">
            <a:extLst>
              <a:ext uri="{FF2B5EF4-FFF2-40B4-BE49-F238E27FC236}">
                <a16:creationId xmlns:a16="http://schemas.microsoft.com/office/drawing/2014/main" id="{F2664578-1161-F65B-130B-A9A95BE6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118" y="549755"/>
            <a:ext cx="3502144" cy="2581095"/>
          </a:xfrm>
          <a:prstGeom prst="rect">
            <a:avLst/>
          </a:prstGeom>
        </p:spPr>
      </p:pic>
      <p:pic>
        <p:nvPicPr>
          <p:cNvPr id="5" name="Image 4" descr="Œuf au menu du sportif : une source de protéine de choix">
            <a:extLst>
              <a:ext uri="{FF2B5EF4-FFF2-40B4-BE49-F238E27FC236}">
                <a16:creationId xmlns:a16="http://schemas.microsoft.com/office/drawing/2014/main" id="{E52C7653-F8C0-A79D-4B86-B05FFCA10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239" y="242709"/>
            <a:ext cx="3812694" cy="2562584"/>
          </a:xfrm>
          <a:prstGeom prst="rect">
            <a:avLst/>
          </a:prstGeom>
        </p:spPr>
      </p:pic>
      <p:pic>
        <p:nvPicPr>
          <p:cNvPr id="6" name="Image 5" descr="30 bienfaits et vertus santé des noix - Sélection.ca">
            <a:extLst>
              <a:ext uri="{FF2B5EF4-FFF2-40B4-BE49-F238E27FC236}">
                <a16:creationId xmlns:a16="http://schemas.microsoft.com/office/drawing/2014/main" id="{BA6CC7C5-5C3D-1D5F-1963-C82E1F30D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48" y="3928435"/>
            <a:ext cx="3415881" cy="2552341"/>
          </a:xfrm>
          <a:prstGeom prst="rect">
            <a:avLst/>
          </a:prstGeom>
        </p:spPr>
      </p:pic>
      <p:pic>
        <p:nvPicPr>
          <p:cNvPr id="7" name="Image 6" descr="Saucisse à déjeuner – Highland Lotbinière">
            <a:extLst>
              <a:ext uri="{FF2B5EF4-FFF2-40B4-BE49-F238E27FC236}">
                <a16:creationId xmlns:a16="http://schemas.microsoft.com/office/drawing/2014/main" id="{13DC2EF7-DF7F-98DE-9A94-7A6F23DB1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663" y="3291965"/>
            <a:ext cx="1711805" cy="1726182"/>
          </a:xfrm>
          <a:prstGeom prst="rect">
            <a:avLst/>
          </a:prstGeom>
        </p:spPr>
      </p:pic>
      <p:pic>
        <p:nvPicPr>
          <p:cNvPr id="9" name="Image 8" descr="How to Cook Bacon on the Stove | The Kitchn">
            <a:extLst>
              <a:ext uri="{FF2B5EF4-FFF2-40B4-BE49-F238E27FC236}">
                <a16:creationId xmlns:a16="http://schemas.microsoft.com/office/drawing/2014/main" id="{852B66B7-D84D-301E-BF6A-36F63C3B0A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0652" y="5131010"/>
            <a:ext cx="2101791" cy="1398019"/>
          </a:xfrm>
          <a:prstGeom prst="rect">
            <a:avLst/>
          </a:prstGeom>
        </p:spPr>
      </p:pic>
      <p:pic>
        <p:nvPicPr>
          <p:cNvPr id="10" name="Image 9" descr="Les meilleurs fromages pour garnir une pizza | Phil &amp; Fred Pizzeria">
            <a:extLst>
              <a:ext uri="{FF2B5EF4-FFF2-40B4-BE49-F238E27FC236}">
                <a16:creationId xmlns:a16="http://schemas.microsoft.com/office/drawing/2014/main" id="{8AE447D1-A1DD-0FF2-18A5-92BB3A9614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789" y="5172794"/>
            <a:ext cx="3467100" cy="1314450"/>
          </a:xfrm>
          <a:prstGeom prst="rect">
            <a:avLst/>
          </a:prstGeom>
        </p:spPr>
      </p:pic>
      <p:pic>
        <p:nvPicPr>
          <p:cNvPr id="11" name="Image 10" descr="Le lait | Tout savoir sur ce produit laitier | Fondation Olo">
            <a:extLst>
              <a:ext uri="{FF2B5EF4-FFF2-40B4-BE49-F238E27FC236}">
                <a16:creationId xmlns:a16="http://schemas.microsoft.com/office/drawing/2014/main" id="{1F81EE78-61C8-EEF9-5F1B-F6ABA21C1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2234" y="313776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EFA5E-F25E-9C2C-3054-1BA9D727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space réservé d’image 43" descr="Dessin de fleurs&#10;">
            <a:extLst>
              <a:ext uri="{FF2B5EF4-FFF2-40B4-BE49-F238E27FC236}">
                <a16:creationId xmlns:a16="http://schemas.microsoft.com/office/drawing/2014/main" id="{8CC9E0AD-A0A0-BDDA-5106-D482109202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451" y="450"/>
            <a:ext cx="12191100" cy="6857100"/>
          </a:xfrm>
        </p:spPr>
      </p:pic>
      <p:cxnSp>
        <p:nvCxnSpPr>
          <p:cNvPr id="15" name="Connecteur droit 14" descr="FORME" title="FORME">
            <a:extLst>
              <a:ext uri="{FF2B5EF4-FFF2-40B4-BE49-F238E27FC236}">
                <a16:creationId xmlns:a16="http://schemas.microsoft.com/office/drawing/2014/main" id="{17B8EB2A-88B6-B697-E361-C62B6988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6">
            <a:extLst>
              <a:ext uri="{FF2B5EF4-FFF2-40B4-BE49-F238E27FC236}">
                <a16:creationId xmlns:a16="http://schemas.microsoft.com/office/drawing/2014/main" id="{4738E56B-E19D-A5EC-E1B9-E758C4F89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938" y="84108"/>
            <a:ext cx="3434862" cy="3161370"/>
          </a:xfrm>
        </p:spPr>
        <p:txBody>
          <a:bodyPr vert="horz" lIns="216000" tIns="144000" rIns="216000" bIns="0" rtlCol="0" anchor="t">
            <a:noAutofit/>
          </a:bodyPr>
          <a:lstStyle/>
          <a:p>
            <a:pPr algn="ctr"/>
            <a:r>
              <a:rPr lang="fr-FR" sz="5400" b="1">
                <a:cs typeface="Calibri Light"/>
              </a:rPr>
              <a:t>Le yogourt </a:t>
            </a:r>
          </a:p>
          <a:p>
            <a:pPr algn="ctr"/>
            <a:r>
              <a:rPr lang="fr-FR" sz="5400" b="1">
                <a:cs typeface="Calibri Light"/>
              </a:rPr>
              <a:t>équilibré PIMPÉ </a:t>
            </a:r>
            <a:endParaRPr lang="fr-FR"/>
          </a:p>
        </p:txBody>
      </p:sp>
      <p:pic>
        <p:nvPicPr>
          <p:cNvPr id="2" name="Image 1" descr="Coupe déjeuner au yogourt islandais et granola maison - Les recettes de Caty">
            <a:extLst>
              <a:ext uri="{FF2B5EF4-FFF2-40B4-BE49-F238E27FC236}">
                <a16:creationId xmlns:a16="http://schemas.microsoft.com/office/drawing/2014/main" id="{94C11794-D104-811B-08C7-EE0DFA93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3143"/>
            <a:ext cx="3068128" cy="3068128"/>
          </a:xfrm>
          <a:prstGeom prst="rect">
            <a:avLst/>
          </a:prstGeom>
        </p:spPr>
      </p:pic>
      <p:pic>
        <p:nvPicPr>
          <p:cNvPr id="10" name="Image 9" descr="Bol déjeuner tout simple au yogourt et aux fruits | Plaisirs laitiers">
            <a:extLst>
              <a:ext uri="{FF2B5EF4-FFF2-40B4-BE49-F238E27FC236}">
                <a16:creationId xmlns:a16="http://schemas.microsoft.com/office/drawing/2014/main" id="{DDA624DB-195A-E434-BC38-9174F9A76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85" y="3980821"/>
            <a:ext cx="3812695" cy="2533829"/>
          </a:xfrm>
          <a:prstGeom prst="rect">
            <a:avLst/>
          </a:prstGeom>
        </p:spPr>
      </p:pic>
      <p:pic>
        <p:nvPicPr>
          <p:cNvPr id="13" name="Image 12" descr="Bar à yogourt avec granola sans cuisson | Mordu">
            <a:extLst>
              <a:ext uri="{FF2B5EF4-FFF2-40B4-BE49-F238E27FC236}">
                <a16:creationId xmlns:a16="http://schemas.microsoft.com/office/drawing/2014/main" id="{1311F753-C14A-8C6A-D4BF-945382694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84" y="2225167"/>
            <a:ext cx="2949335" cy="2968385"/>
          </a:xfrm>
          <a:prstGeom prst="rect">
            <a:avLst/>
          </a:prstGeom>
        </p:spPr>
      </p:pic>
      <p:pic>
        <p:nvPicPr>
          <p:cNvPr id="17" name="Image 16" descr="Recette de Bol de yogourt aux petits fruits sans gluten -  LifeMadeDelicious.ca">
            <a:extLst>
              <a:ext uri="{FF2B5EF4-FFF2-40B4-BE49-F238E27FC236}">
                <a16:creationId xmlns:a16="http://schemas.microsoft.com/office/drawing/2014/main" id="{A440EF80-650A-94A7-EF2D-0DBB79683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270" y="84108"/>
            <a:ext cx="3561989" cy="2002765"/>
          </a:xfrm>
          <a:prstGeom prst="rect">
            <a:avLst/>
          </a:prstGeom>
        </p:spPr>
      </p:pic>
      <p:pic>
        <p:nvPicPr>
          <p:cNvPr id="1026" name="Picture 2" descr="12 IDÉES DE DÉJEUNER SANTÉ POUR BIEN COMMENCER VOS JOURNÉES — Four O'Clock">
            <a:extLst>
              <a:ext uri="{FF2B5EF4-FFF2-40B4-BE49-F238E27FC236}">
                <a16:creationId xmlns:a16="http://schemas.microsoft.com/office/drawing/2014/main" id="{22754DED-E49B-0BBF-AB4F-974C24B0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74" y="3329136"/>
            <a:ext cx="2318583" cy="34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6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65451" y="371470"/>
            <a:ext cx="3195787" cy="2831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Le</a:t>
            </a: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gruau </a:t>
            </a:r>
            <a:endParaRPr lang="fr-FR" dirty="0"/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Gruau à l'érable avec pommes et bleuets - Cookidoo® – the official  Thermomix® recipe platform">
            <a:extLst>
              <a:ext uri="{FF2B5EF4-FFF2-40B4-BE49-F238E27FC236}">
                <a16:creationId xmlns:a16="http://schemas.microsoft.com/office/drawing/2014/main" id="{379E869A-D27E-CAE6-2CA6-1838CA4F7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59" y="367972"/>
            <a:ext cx="3867150" cy="3217832"/>
          </a:xfrm>
          <a:prstGeom prst="rect">
            <a:avLst/>
          </a:prstGeom>
        </p:spPr>
      </p:pic>
      <p:pic>
        <p:nvPicPr>
          <p:cNvPr id="7" name="Image 6" descr="Gruau-frigo à la boisson d'avoine | Savourer x Mordu">
            <a:extLst>
              <a:ext uri="{FF2B5EF4-FFF2-40B4-BE49-F238E27FC236}">
                <a16:creationId xmlns:a16="http://schemas.microsoft.com/office/drawing/2014/main" id="{1258A7FA-947E-3589-1982-9DCBCB96A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069" y="3167333"/>
            <a:ext cx="3413184" cy="3413184"/>
          </a:xfrm>
          <a:prstGeom prst="rect">
            <a:avLst/>
          </a:prstGeom>
        </p:spPr>
      </p:pic>
      <p:pic>
        <p:nvPicPr>
          <p:cNvPr id="9" name="Image 8" descr="Recette Gruau Rapide &amp; Facile">
            <a:extLst>
              <a:ext uri="{FF2B5EF4-FFF2-40B4-BE49-F238E27FC236}">
                <a16:creationId xmlns:a16="http://schemas.microsoft.com/office/drawing/2014/main" id="{64184312-F725-0F3A-E298-CCFC1685E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90" y="3750784"/>
            <a:ext cx="4272771" cy="2835754"/>
          </a:xfrm>
          <a:prstGeom prst="rect">
            <a:avLst/>
          </a:prstGeom>
        </p:spPr>
      </p:pic>
      <p:pic>
        <p:nvPicPr>
          <p:cNvPr id="10" name="Image 9" descr="Gruau à préparer la veille | Plaisirs laitiers">
            <a:extLst>
              <a:ext uri="{FF2B5EF4-FFF2-40B4-BE49-F238E27FC236}">
                <a16:creationId xmlns:a16="http://schemas.microsoft.com/office/drawing/2014/main" id="{79432E7A-5590-7D1D-3084-FBC00C479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314" y="257086"/>
            <a:ext cx="4071487" cy="27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5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466093" y="2758111"/>
            <a:ext cx="3195787" cy="3570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Les céréales complètes </a:t>
            </a: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Comment choisir ses céréales du petit-déjeuner ?">
            <a:extLst>
              <a:ext uri="{FF2B5EF4-FFF2-40B4-BE49-F238E27FC236}">
                <a16:creationId xmlns:a16="http://schemas.microsoft.com/office/drawing/2014/main" id="{5594C692-BD5A-48D3-0535-5AEB387B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41" y="373362"/>
            <a:ext cx="3839653" cy="3839653"/>
          </a:xfrm>
          <a:prstGeom prst="rect">
            <a:avLst/>
          </a:prstGeom>
        </p:spPr>
      </p:pic>
      <p:pic>
        <p:nvPicPr>
          <p:cNvPr id="5" name="Image 4" descr="Sans gluten : 5 idées de petit-déjeuner pleines de saveurs">
            <a:extLst>
              <a:ext uri="{FF2B5EF4-FFF2-40B4-BE49-F238E27FC236}">
                <a16:creationId xmlns:a16="http://schemas.microsoft.com/office/drawing/2014/main" id="{23A8E07D-1583-328B-E66C-B0989043F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325" y="3796716"/>
            <a:ext cx="4511615" cy="2528229"/>
          </a:xfrm>
          <a:prstGeom prst="rect">
            <a:avLst/>
          </a:prstGeom>
        </p:spPr>
      </p:pic>
      <p:pic>
        <p:nvPicPr>
          <p:cNvPr id="6" name="Image 5" descr="Les céréales du petit déjeuner sont-elles vraiment bonnes pour la santé ? -  Psychologies.com">
            <a:extLst>
              <a:ext uri="{FF2B5EF4-FFF2-40B4-BE49-F238E27FC236}">
                <a16:creationId xmlns:a16="http://schemas.microsoft.com/office/drawing/2014/main" id="{8FD63C4B-AEA8-2391-C0B3-32A1964CA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02" y="265190"/>
            <a:ext cx="4885425" cy="21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1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86715" y="450"/>
            <a:ext cx="12018572" cy="668457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170187"/>
            <a:ext cx="8917975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Il y a des céréales très sucrées</a:t>
            </a:r>
            <a:endParaRPr lang="fr-FR" dirty="0"/>
          </a:p>
          <a:p>
            <a:pPr algn="ctr"/>
            <a:r>
              <a:rPr lang="fr-FR" sz="4800" b="1" dirty="0">
                <a:solidFill>
                  <a:srgbClr val="FF0000"/>
                </a:solidFill>
                <a:latin typeface="Rockwell"/>
                <a:ea typeface="Calibri Light"/>
                <a:cs typeface="Calibri Light"/>
              </a:rPr>
              <a:t>ATTENTION !</a:t>
            </a: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Céréales du petit-déjeuner : ne pas abuser - Observatoire des aliments">
            <a:extLst>
              <a:ext uri="{FF2B5EF4-FFF2-40B4-BE49-F238E27FC236}">
                <a16:creationId xmlns:a16="http://schemas.microsoft.com/office/drawing/2014/main" id="{710C1FFD-7ADA-7A5E-9891-F66E795B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79" y="2024872"/>
            <a:ext cx="9216424" cy="47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fr-FR"/>
              <a:t>Le petit déjeuner chez l'enfant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 vert="horz" lIns="288000" tIns="144000" rIns="432000" bIns="0" rtlCol="0" anchor="t">
            <a:normAutofit/>
          </a:bodyPr>
          <a:lstStyle/>
          <a:p>
            <a:r>
              <a:rPr lang="fr-FR" sz="4000" b="1">
                <a:solidFill>
                  <a:srgbClr val="FF0000"/>
                </a:solidFill>
              </a:rPr>
              <a:t>est INDISPENSABLE !!!</a:t>
            </a:r>
            <a:r>
              <a:rPr lang="fr-FR" b="1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253FC20-2823-9B4A-DB3F-D82D2D3E71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3</a:t>
            </a:fld>
            <a:endParaRPr lang="fr-FR" noProof="0"/>
          </a:p>
        </p:txBody>
      </p:sp>
      <p:pic>
        <p:nvPicPr>
          <p:cNvPr id="10" name="Picture 9" descr="Bol de céréales">
            <a:extLst>
              <a:ext uri="{FF2B5EF4-FFF2-40B4-BE49-F238E27FC236}">
                <a16:creationId xmlns:a16="http://schemas.microsoft.com/office/drawing/2014/main" id="{DDCCF985-E6C6-0231-34BE-59EA1B3E2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5" r="-1" b="5676"/>
          <a:stretch/>
        </p:blipFill>
        <p:spPr>
          <a:xfrm>
            <a:off x="84000" y="86714"/>
            <a:ext cx="6009285" cy="3431187"/>
          </a:xfrm>
          <a:prstGeom prst="rect">
            <a:avLst/>
          </a:prstGeom>
          <a:noFill/>
        </p:spPr>
      </p:pic>
      <p:pic>
        <p:nvPicPr>
          <p:cNvPr id="2" name="Image 1" descr="La grande section - Cours particuliers à domicile pour l'entrée en cp">
            <a:extLst>
              <a:ext uri="{FF2B5EF4-FFF2-40B4-BE49-F238E27FC236}">
                <a16:creationId xmlns:a16="http://schemas.microsoft.com/office/drawing/2014/main" id="{7F0273F0-33E0-C7AA-53C8-56A72A3A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6" r="19084" b="1"/>
          <a:stretch/>
        </p:blipFill>
        <p:spPr>
          <a:xfrm>
            <a:off x="6493055" y="1080113"/>
            <a:ext cx="5307700" cy="4680000"/>
          </a:xfrm>
          <a:prstGeom prst="rect">
            <a:avLst/>
          </a:prstGeom>
          <a:noFill/>
        </p:spPr>
      </p:pic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4182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43088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 déjeuner avec du pain grillé ou autre</a:t>
            </a:r>
            <a:endParaRPr lang="fr-FR" dirty="0"/>
          </a:p>
          <a:p>
            <a:pPr algn="ctr"/>
            <a:endParaRPr lang="fr-FR" sz="4000" dirty="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The Quickest Way To Toast Bread For An Intensely Satisfying Crunch">
            <a:extLst>
              <a:ext uri="{FF2B5EF4-FFF2-40B4-BE49-F238E27FC236}">
                <a16:creationId xmlns:a16="http://schemas.microsoft.com/office/drawing/2014/main" id="{38DB5EED-D484-10B0-651D-5F5695879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80" y="271013"/>
            <a:ext cx="5129122" cy="2879784"/>
          </a:xfrm>
          <a:prstGeom prst="rect">
            <a:avLst/>
          </a:prstGeom>
        </p:spPr>
      </p:pic>
      <p:pic>
        <p:nvPicPr>
          <p:cNvPr id="5" name="Image 4" descr="Beurre d'arachide extra crémeux Selection | Super C">
            <a:extLst>
              <a:ext uri="{FF2B5EF4-FFF2-40B4-BE49-F238E27FC236}">
                <a16:creationId xmlns:a16="http://schemas.microsoft.com/office/drawing/2014/main" id="{9D84D20E-E549-4DA3-CD50-53113FD99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67" y="3725174"/>
            <a:ext cx="2599426" cy="2585049"/>
          </a:xfrm>
          <a:prstGeom prst="rect">
            <a:avLst/>
          </a:prstGeom>
        </p:spPr>
      </p:pic>
      <p:pic>
        <p:nvPicPr>
          <p:cNvPr id="6" name="Image 5" descr="Tartinade croquante au beurre d'arachide 500 g - Walmart.ca">
            <a:extLst>
              <a:ext uri="{FF2B5EF4-FFF2-40B4-BE49-F238E27FC236}">
                <a16:creationId xmlns:a16="http://schemas.microsoft.com/office/drawing/2014/main" id="{7C229C2D-F911-4050-8968-2DD1E51FA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9042" y="3723287"/>
            <a:ext cx="2675086" cy="2675086"/>
          </a:xfrm>
          <a:prstGeom prst="rect">
            <a:avLst/>
          </a:prstGeom>
        </p:spPr>
      </p:pic>
      <p:pic>
        <p:nvPicPr>
          <p:cNvPr id="7" name="Image 6" descr="Beurre d'amandes 100 %, crémeux - 765 g | Maxi">
            <a:extLst>
              <a:ext uri="{FF2B5EF4-FFF2-40B4-BE49-F238E27FC236}">
                <a16:creationId xmlns:a16="http://schemas.microsoft.com/office/drawing/2014/main" id="{64913BF4-3245-D090-FACB-F37222544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155" y="3723287"/>
            <a:ext cx="2631955" cy="2603200"/>
          </a:xfrm>
          <a:prstGeom prst="rect">
            <a:avLst/>
          </a:prstGeom>
        </p:spPr>
      </p:pic>
      <p:pic>
        <p:nvPicPr>
          <p:cNvPr id="9" name="Image 8" descr="Le gouda-ccéder aux données : tout ce que vous devez savoir à propos des  fromages - Statistique Canada">
            <a:extLst>
              <a:ext uri="{FF2B5EF4-FFF2-40B4-BE49-F238E27FC236}">
                <a16:creationId xmlns:a16="http://schemas.microsoft.com/office/drawing/2014/main" id="{73A84895-1219-B65A-6112-F054937AC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853" y="1895655"/>
            <a:ext cx="2857500" cy="1600200"/>
          </a:xfrm>
          <a:prstGeom prst="rect">
            <a:avLst/>
          </a:prstGeom>
        </p:spPr>
      </p:pic>
      <p:pic>
        <p:nvPicPr>
          <p:cNvPr id="10" name="Image 9" descr="Home delivery of Nutella spread 400g">
            <a:extLst>
              <a:ext uri="{FF2B5EF4-FFF2-40B4-BE49-F238E27FC236}">
                <a16:creationId xmlns:a16="http://schemas.microsoft.com/office/drawing/2014/main" id="{C768254F-61E5-1468-D302-F6D23F15F5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29" y="5060380"/>
            <a:ext cx="1500997" cy="1481768"/>
          </a:xfrm>
          <a:prstGeom prst="rect">
            <a:avLst/>
          </a:prstGeom>
        </p:spPr>
      </p:pic>
      <p:pic>
        <p:nvPicPr>
          <p:cNvPr id="11" name="Image 10" descr="Confiture de fraises maison - la Recette de Potimarron">
            <a:extLst>
              <a:ext uri="{FF2B5EF4-FFF2-40B4-BE49-F238E27FC236}">
                <a16:creationId xmlns:a16="http://schemas.microsoft.com/office/drawing/2014/main" id="{913F7BC0-C84A-3E1F-2CD9-FF817528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4217" y="5236683"/>
            <a:ext cx="1599302" cy="1157917"/>
          </a:xfrm>
          <a:prstGeom prst="rect">
            <a:avLst/>
          </a:prstGeom>
        </p:spPr>
      </p:pic>
      <p:pic>
        <p:nvPicPr>
          <p:cNvPr id="12" name="Image 11" descr="Recettes de croissant et de petit déjeuner">
            <a:extLst>
              <a:ext uri="{FF2B5EF4-FFF2-40B4-BE49-F238E27FC236}">
                <a16:creationId xmlns:a16="http://schemas.microsoft.com/office/drawing/2014/main" id="{0D6EC027-D6BF-11F9-3356-ACA8334D29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4126" y="271013"/>
            <a:ext cx="2619375" cy="17430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0D966D-E0B0-6768-D667-4DB800F088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1261" y="136631"/>
            <a:ext cx="1645308" cy="16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14602"/>
            <a:ext cx="6473823" cy="21072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 déjeuner équilibré</a:t>
            </a: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Pain doré au beurre d'arachides (ou de graines) - Prévenir pour devenir:  Cuisine">
            <a:extLst>
              <a:ext uri="{FF2B5EF4-FFF2-40B4-BE49-F238E27FC236}">
                <a16:creationId xmlns:a16="http://schemas.microsoft.com/office/drawing/2014/main" id="{6C928DA4-6B79-E756-2332-8BA1F712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2" y="2791635"/>
            <a:ext cx="6475023" cy="3330694"/>
          </a:xfrm>
          <a:prstGeom prst="rect">
            <a:avLst/>
          </a:prstGeom>
        </p:spPr>
      </p:pic>
      <p:pic>
        <p:nvPicPr>
          <p:cNvPr id="5" name="Image 4" descr="Recette: Déjeuner Sain, Toast Garni et Riche en Protéine | Circulaire en  ligne">
            <a:extLst>
              <a:ext uri="{FF2B5EF4-FFF2-40B4-BE49-F238E27FC236}">
                <a16:creationId xmlns:a16="http://schemas.microsoft.com/office/drawing/2014/main" id="{465EB1A2-80D8-AA4E-E6DD-4651413F5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87154" y="1167981"/>
            <a:ext cx="6032559" cy="45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1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51074" y="745281"/>
            <a:ext cx="3195787" cy="507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Les muffins santé</a:t>
            </a:r>
          </a:p>
          <a:p>
            <a:pPr algn="ctr"/>
            <a:endParaRPr lang="fr-FR"/>
          </a:p>
          <a:p>
            <a:pPr algn="ctr"/>
            <a:r>
              <a:rPr lang="fr-FR" sz="3200" dirty="0">
                <a:solidFill>
                  <a:srgbClr val="FFFFFF"/>
                </a:solidFill>
                <a:latin typeface="Rockwell"/>
              </a:rPr>
              <a:t>avec fruits, graines et noix ou un verre de </a:t>
            </a:r>
            <a:r>
              <a:rPr lang="fr-FR" sz="3200">
                <a:solidFill>
                  <a:srgbClr val="FFFFFF"/>
                </a:solidFill>
                <a:latin typeface="Rockwell"/>
              </a:rPr>
              <a:t>lait (au choix)</a:t>
            </a:r>
            <a:endParaRPr lang="fr-FR"/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Muffins santé aux petits fruits - 5 ingredients 15 minutes">
            <a:extLst>
              <a:ext uri="{FF2B5EF4-FFF2-40B4-BE49-F238E27FC236}">
                <a16:creationId xmlns:a16="http://schemas.microsoft.com/office/drawing/2014/main" id="{F960834B-1C2B-D665-0C78-B4022BB1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95" y="425930"/>
            <a:ext cx="3575828" cy="3432594"/>
          </a:xfrm>
          <a:prstGeom prst="rect">
            <a:avLst/>
          </a:prstGeom>
        </p:spPr>
      </p:pic>
      <p:pic>
        <p:nvPicPr>
          <p:cNvPr id="5" name="Image 4" descr="Muffins aux bleuets santé (extra moelleux!) - – PLANbouffe">
            <a:extLst>
              <a:ext uri="{FF2B5EF4-FFF2-40B4-BE49-F238E27FC236}">
                <a16:creationId xmlns:a16="http://schemas.microsoft.com/office/drawing/2014/main" id="{5EFB2D8B-E6DD-C42C-F8A0-F6A246E9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419" y="430874"/>
            <a:ext cx="3322067" cy="3322067"/>
          </a:xfrm>
          <a:prstGeom prst="rect">
            <a:avLst/>
          </a:prstGeom>
        </p:spPr>
      </p:pic>
      <p:pic>
        <p:nvPicPr>
          <p:cNvPr id="6" name="Image 5" descr="Muffins santé - Collations faciles à faire - Madame Labriski">
            <a:extLst>
              <a:ext uri="{FF2B5EF4-FFF2-40B4-BE49-F238E27FC236}">
                <a16:creationId xmlns:a16="http://schemas.microsoft.com/office/drawing/2014/main" id="{E786262D-D1B8-6C00-1E1F-6A098B5FC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931" y="3924480"/>
            <a:ext cx="2766024" cy="2704021"/>
          </a:xfrm>
          <a:prstGeom prst="rect">
            <a:avLst/>
          </a:prstGeom>
        </p:spPr>
      </p:pic>
      <p:pic>
        <p:nvPicPr>
          <p:cNvPr id="10" name="Image 9" descr="291 100+ Verre De Lait Photos, taleaux et images libre de droits - iStock |  Yaourt, Bouteille de lait, Fromage">
            <a:extLst>
              <a:ext uri="{FF2B5EF4-FFF2-40B4-BE49-F238E27FC236}">
                <a16:creationId xmlns:a16="http://schemas.microsoft.com/office/drawing/2014/main" id="{BD8455B5-0344-CD65-7029-AA35C21BF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106" y="4038331"/>
            <a:ext cx="3740808" cy="249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43088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 déjeuner avec des </a:t>
            </a:r>
            <a:r>
              <a:rPr lang="fr-FR" sz="4800" dirty="0" err="1">
                <a:solidFill>
                  <a:srgbClr val="FFFFFF"/>
                </a:solidFill>
                <a:latin typeface="Rockwell"/>
              </a:rPr>
              <a:t>oeufs</a:t>
            </a:r>
            <a:endParaRPr lang="fr-FR" sz="480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3" name="Image 2" descr="Oeufs brouillés de base sur la cuisinière - Fédération des producteurs d' œufs du Québec">
            <a:extLst>
              <a:ext uri="{FF2B5EF4-FFF2-40B4-BE49-F238E27FC236}">
                <a16:creationId xmlns:a16="http://schemas.microsoft.com/office/drawing/2014/main" id="{64BA9F5F-AF5C-B3B2-128A-F7B0E7E8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3" y="283324"/>
            <a:ext cx="3625789" cy="3717805"/>
          </a:xfrm>
          <a:prstGeom prst="rect">
            <a:avLst/>
          </a:prstGeom>
        </p:spPr>
      </p:pic>
      <p:pic>
        <p:nvPicPr>
          <p:cNvPr id="5" name="Image 4" descr="L'Omelette Avalanche – Épices du Guerrier">
            <a:extLst>
              <a:ext uri="{FF2B5EF4-FFF2-40B4-BE49-F238E27FC236}">
                <a16:creationId xmlns:a16="http://schemas.microsoft.com/office/drawing/2014/main" id="{DD29FA55-A599-2F01-FD4E-0B4E93160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099" y="287099"/>
            <a:ext cx="3350823" cy="3350823"/>
          </a:xfrm>
          <a:prstGeom prst="rect">
            <a:avLst/>
          </a:prstGeom>
        </p:spPr>
      </p:pic>
      <p:pic>
        <p:nvPicPr>
          <p:cNvPr id="6" name="Image 5" descr="Recette de pain doré | Recettes du Québec">
            <a:extLst>
              <a:ext uri="{FF2B5EF4-FFF2-40B4-BE49-F238E27FC236}">
                <a16:creationId xmlns:a16="http://schemas.microsoft.com/office/drawing/2014/main" id="{4FCC62B5-69CB-4726-F2F4-A1C4AB420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437" y="4215981"/>
            <a:ext cx="3013314" cy="2264793"/>
          </a:xfrm>
          <a:prstGeom prst="rect">
            <a:avLst/>
          </a:prstGeom>
        </p:spPr>
      </p:pic>
      <p:pic>
        <p:nvPicPr>
          <p:cNvPr id="7" name="Image 6" descr="Crepes - Once Upon a Chef">
            <a:extLst>
              <a:ext uri="{FF2B5EF4-FFF2-40B4-BE49-F238E27FC236}">
                <a16:creationId xmlns:a16="http://schemas.microsoft.com/office/drawing/2014/main" id="{D1979668-16E0-5554-E458-507D60DF2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693" y="3791129"/>
            <a:ext cx="2456011" cy="3071363"/>
          </a:xfrm>
          <a:prstGeom prst="rect">
            <a:avLst/>
          </a:prstGeom>
        </p:spPr>
      </p:pic>
      <p:pic>
        <p:nvPicPr>
          <p:cNvPr id="9" name="Image 8" descr="Une image contenant nourriture, Snack, fraise, repas&#10;&#10;Description générée automatiquement">
            <a:extLst>
              <a:ext uri="{FF2B5EF4-FFF2-40B4-BE49-F238E27FC236}">
                <a16:creationId xmlns:a16="http://schemas.microsoft.com/office/drawing/2014/main" id="{99D2DA69-CD69-D121-0BCE-5C9280EAE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7889" y="4219307"/>
            <a:ext cx="2945920" cy="23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646413" y="959921"/>
            <a:ext cx="4309045" cy="6155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L’assiette brunch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5BDBDA-011F-69CE-F057-8EEFC700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33" y="426815"/>
            <a:ext cx="6004370" cy="60043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00EEE6-7FDA-74B4-8202-ACDFC396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6" y="2747915"/>
            <a:ext cx="5531717" cy="36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3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3195787" cy="43088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4800" dirty="0">
              <a:solidFill>
                <a:srgbClr val="FFFFFF"/>
              </a:solidFill>
              <a:latin typeface="Rockwell"/>
            </a:endParaRPr>
          </a:p>
          <a:p>
            <a:pPr algn="ctr"/>
            <a:r>
              <a:rPr lang="fr-FR" sz="4800" dirty="0">
                <a:solidFill>
                  <a:srgbClr val="FFFFFF"/>
                </a:solidFill>
                <a:latin typeface="Rockwell"/>
              </a:rPr>
              <a:t>Les smoothies</a:t>
            </a:r>
          </a:p>
          <a:p>
            <a:pPr algn="ctr"/>
            <a:r>
              <a:rPr lang="fr-FR" sz="4800">
                <a:solidFill>
                  <a:srgbClr val="FFFFFF"/>
                </a:solidFill>
                <a:latin typeface="Rockwell"/>
              </a:rPr>
              <a:t>(Frappé aux fruits)</a:t>
            </a:r>
            <a:endParaRPr lang="fr-FR" sz="4800" dirty="0">
              <a:solidFill>
                <a:srgbClr val="FFFFFF"/>
              </a:solidFill>
              <a:latin typeface="Rockwell"/>
            </a:endParaRPr>
          </a:p>
          <a:p>
            <a:pPr algn="ctr"/>
            <a:endParaRPr lang="fr-FR" sz="4000" dirty="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  <p:pic>
        <p:nvPicPr>
          <p:cNvPr id="2" name="Image 1" descr="Recette de Candice: Idées de smoothies - RTBF Actus">
            <a:extLst>
              <a:ext uri="{FF2B5EF4-FFF2-40B4-BE49-F238E27FC236}">
                <a16:creationId xmlns:a16="http://schemas.microsoft.com/office/drawing/2014/main" id="{045B742E-17A3-54EE-C0BC-6B2AD714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1062218"/>
            <a:ext cx="6573147" cy="43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8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86714" y="86714"/>
            <a:ext cx="12018572" cy="668457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8EA15-492D-2E17-FF86-DAB92694D555}"/>
              </a:ext>
            </a:extLst>
          </p:cNvPr>
          <p:cNvSpPr txBox="1"/>
          <p:nvPr/>
        </p:nvSpPr>
        <p:spPr>
          <a:xfrm>
            <a:off x="336697" y="428979"/>
            <a:ext cx="11196542" cy="6155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Fabrication de smoothies à l’école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E64863-576E-89B6-88A1-D38BBF4A3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7" y="2054383"/>
            <a:ext cx="2939692" cy="2939692"/>
          </a:xfrm>
          <a:prstGeom prst="rect">
            <a:avLst/>
          </a:prstGeom>
        </p:spPr>
      </p:pic>
      <p:pic>
        <p:nvPicPr>
          <p:cNvPr id="2050" name="Picture 2" descr="Oasis - Mélange jus de mangue exotic, 12 × 960 mL | Costco">
            <a:extLst>
              <a:ext uri="{FF2B5EF4-FFF2-40B4-BE49-F238E27FC236}">
                <a16:creationId xmlns:a16="http://schemas.microsoft.com/office/drawing/2014/main" id="{1DD7ACD7-117F-120E-F459-A8B61B18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1" y="245266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319574-C4DB-47DA-747A-13C1FD910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045" y="2113573"/>
            <a:ext cx="2143125" cy="2143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B02541-A136-C978-9D61-6AFCB8EAAE8B}"/>
              </a:ext>
            </a:extLst>
          </p:cNvPr>
          <p:cNvSpPr txBox="1"/>
          <p:nvPr/>
        </p:nvSpPr>
        <p:spPr>
          <a:xfrm>
            <a:off x="954292" y="1584783"/>
            <a:ext cx="2322097" cy="313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Yogourt vanille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D8C1F3-4E0A-1585-AD6F-2BC6E1BF4B87}"/>
              </a:ext>
            </a:extLst>
          </p:cNvPr>
          <p:cNvSpPr txBox="1"/>
          <p:nvPr/>
        </p:nvSpPr>
        <p:spPr>
          <a:xfrm>
            <a:off x="3690746" y="1800506"/>
            <a:ext cx="2322097" cy="313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Jus ou lait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1F2C17-523B-1340-2DAC-FFDE7BB8B977}"/>
              </a:ext>
            </a:extLst>
          </p:cNvPr>
          <p:cNvSpPr txBox="1"/>
          <p:nvPr/>
        </p:nvSpPr>
        <p:spPr>
          <a:xfrm>
            <a:off x="6679173" y="1483548"/>
            <a:ext cx="2322097" cy="3130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fruits congelés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D8EEC4-1138-1603-7E28-0799EDA1D82A}"/>
              </a:ext>
            </a:extLst>
          </p:cNvPr>
          <p:cNvSpPr txBox="1"/>
          <p:nvPr/>
        </p:nvSpPr>
        <p:spPr>
          <a:xfrm>
            <a:off x="9392229" y="1483548"/>
            <a:ext cx="2322097" cy="6155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Fruits et légumes frais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EC9892A-CB49-16BC-1D6C-EBBBD27A9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651" y="2207941"/>
            <a:ext cx="2352675" cy="1943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5EB25B-7C61-E77C-0A3C-D859DCA0F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956" y="4361637"/>
            <a:ext cx="2143125" cy="2143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57EF86D-35F4-0BD2-F020-C6802644D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172" y="4500562"/>
            <a:ext cx="2143126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DFC534-97A5-3F8D-6F38-43B529E46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9" y="24619"/>
            <a:ext cx="6808762" cy="68087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32BCCCC-5DBD-0D72-AFE2-1E1F85D59887}"/>
              </a:ext>
            </a:extLst>
          </p:cNvPr>
          <p:cNvSpPr txBox="1"/>
          <p:nvPr/>
        </p:nvSpPr>
        <p:spPr>
          <a:xfrm>
            <a:off x="322320" y="-2342"/>
            <a:ext cx="3195787" cy="67710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Une fois tous les ingrédients dans le bol, </a:t>
            </a:r>
            <a:endParaRPr lang="fr-FR" dirty="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fr-FR" sz="4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il vous reste à pédaler votre smoothie !!</a:t>
            </a:r>
            <a:endParaRPr lang="fr-FR">
              <a:ea typeface="Calibri Light"/>
              <a:cs typeface="Calibri Light"/>
            </a:endParaRPr>
          </a:p>
          <a:p>
            <a:pPr algn="ctr"/>
            <a:endParaRPr lang="fr-FR" sz="4000" dirty="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  <a:p>
            <a:pPr algn="ctr"/>
            <a:r>
              <a:rPr lang="fr-FR" sz="4000" dirty="0">
                <a:solidFill>
                  <a:srgbClr val="FFFFFF"/>
                </a:solidFill>
                <a:latin typeface="Rockwell"/>
                <a:ea typeface="Calibri Light"/>
                <a:cs typeface="Calibri Light"/>
              </a:rPr>
              <a:t>GO ! GO !</a:t>
            </a:r>
            <a:endParaRPr lang="fr-FR" dirty="0"/>
          </a:p>
          <a:p>
            <a:pPr algn="ctr"/>
            <a:endParaRPr lang="fr-FR" sz="4000" dirty="0">
              <a:solidFill>
                <a:srgbClr val="FFFFFF"/>
              </a:solidFill>
              <a:latin typeface="Rockwell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3946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Feuill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394" y="1435469"/>
            <a:ext cx="9012765" cy="2183033"/>
          </a:xfrm>
        </p:spPr>
        <p:txBody>
          <a:bodyPr rtlCol="0"/>
          <a:lstStyle/>
          <a:p>
            <a:r>
              <a:rPr lang="fr-FR" dirty="0"/>
              <a:t>Merci et bonne dégustation !</a:t>
            </a:r>
          </a:p>
        </p:txBody>
      </p:sp>
    </p:spTree>
    <p:extLst>
      <p:ext uri="{BB962C8B-B14F-4D97-AF65-F5344CB8AC3E}">
        <p14:creationId xmlns:p14="http://schemas.microsoft.com/office/powerpoint/2010/main" val="306168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fr-FR" sz="3300"/>
              <a:t>Les nutritionnistes considèrent le petit déjeuner 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 vert="horz" lIns="288000" tIns="144000" rIns="432000" bIns="0" rtlCol="0" anchor="t">
            <a:normAutofit/>
          </a:bodyPr>
          <a:lstStyle/>
          <a:p>
            <a:r>
              <a:rPr lang="fr-FR" sz="4000" b="1"/>
              <a:t>Comme le repas le </a:t>
            </a:r>
            <a:r>
              <a:rPr lang="fr-FR" sz="4000" b="1">
                <a:solidFill>
                  <a:srgbClr val="FF0000"/>
                </a:solidFill>
              </a:rPr>
              <a:t>PLUS IMPORTANT</a:t>
            </a:r>
            <a:r>
              <a:rPr lang="fr-FR" sz="4000" b="1"/>
              <a:t> de la journée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253FC20-2823-9B4A-DB3F-D82D2D3E71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4</a:t>
            </a:fld>
            <a:endParaRPr lang="fr-FR" noProof="0"/>
          </a:p>
        </p:txBody>
      </p:sp>
      <p:pic>
        <p:nvPicPr>
          <p:cNvPr id="6" name="Image 5" descr="Débat : Entre excellence scolaire et précocité, savoir faire la différence">
            <a:extLst>
              <a:ext uri="{FF2B5EF4-FFF2-40B4-BE49-F238E27FC236}">
                <a16:creationId xmlns:a16="http://schemas.microsoft.com/office/drawing/2014/main" id="{BFD57E8E-F201-73FD-038E-77402E71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475"/>
          <a:stretch/>
        </p:blipFill>
        <p:spPr>
          <a:xfrm>
            <a:off x="84000" y="86714"/>
            <a:ext cx="6009285" cy="3431187"/>
          </a:xfrm>
          <a:prstGeom prst="rect">
            <a:avLst/>
          </a:prstGeom>
          <a:noFill/>
        </p:spPr>
      </p:pic>
      <p:pic>
        <p:nvPicPr>
          <p:cNvPr id="7" name="Image 6" descr="Le déjeuner: les réponses à vos questions">
            <a:extLst>
              <a:ext uri="{FF2B5EF4-FFF2-40B4-BE49-F238E27FC236}">
                <a16:creationId xmlns:a16="http://schemas.microsoft.com/office/drawing/2014/main" id="{8EF982F1-4524-1F3A-FEC2-8A743D8DA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5" r="13733" b="1"/>
          <a:stretch/>
        </p:blipFill>
        <p:spPr>
          <a:xfrm>
            <a:off x="6464300" y="1152000"/>
            <a:ext cx="5307700" cy="4680000"/>
          </a:xfrm>
          <a:prstGeom prst="rect">
            <a:avLst/>
          </a:prstGeom>
          <a:noFill/>
        </p:spPr>
      </p:pic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8016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fr-FR"/>
              <a:t>Pourquoi le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 vert="horz" lIns="288000" tIns="144000" rIns="432000" bIns="0" rtlCol="0" anchor="t">
            <a:normAutofit/>
          </a:bodyPr>
          <a:lstStyle/>
          <a:p>
            <a:r>
              <a:rPr lang="fr-FR" sz="4000" b="1"/>
              <a:t>est-il si </a:t>
            </a:r>
            <a:r>
              <a:rPr lang="fr-FR" sz="4000" b="1">
                <a:solidFill>
                  <a:srgbClr val="FF0000"/>
                </a:solidFill>
              </a:rPr>
              <a:t>important</a:t>
            </a:r>
            <a:r>
              <a:rPr lang="fr-FR" sz="4000" b="1"/>
              <a:t> ?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253FC20-2823-9B4A-DB3F-D82D2D3E71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5</a:t>
            </a:fld>
            <a:endParaRPr lang="fr-FR" noProof="0"/>
          </a:p>
        </p:txBody>
      </p:sp>
      <p:pic>
        <p:nvPicPr>
          <p:cNvPr id="2" name="Image 1" descr="Le petit-déjeuner, c'est si important pour les enfants? – L'Express">
            <a:extLst>
              <a:ext uri="{FF2B5EF4-FFF2-40B4-BE49-F238E27FC236}">
                <a16:creationId xmlns:a16="http://schemas.microsoft.com/office/drawing/2014/main" id="{EBF56D6B-D440-D93C-07F9-23E9E8914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3"/>
          <a:stretch/>
        </p:blipFill>
        <p:spPr>
          <a:xfrm>
            <a:off x="84000" y="86714"/>
            <a:ext cx="6009285" cy="3431187"/>
          </a:xfrm>
          <a:prstGeom prst="rect">
            <a:avLst/>
          </a:prstGeom>
          <a:noFill/>
        </p:spPr>
      </p:pic>
      <p:pic>
        <p:nvPicPr>
          <p:cNvPr id="8" name="Image 7" descr="4 petits déjeuners amusants pour vos enfants - Bébés et Mamans">
            <a:extLst>
              <a:ext uri="{FF2B5EF4-FFF2-40B4-BE49-F238E27FC236}">
                <a16:creationId xmlns:a16="http://schemas.microsoft.com/office/drawing/2014/main" id="{B315FB39-8411-CAF0-9CCB-614C4ABD0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1" r="24811" b="2"/>
          <a:stretch/>
        </p:blipFill>
        <p:spPr>
          <a:xfrm>
            <a:off x="6464300" y="1152000"/>
            <a:ext cx="5307700" cy="4680000"/>
          </a:xfrm>
          <a:prstGeom prst="rect">
            <a:avLst/>
          </a:prstGeom>
          <a:noFill/>
        </p:spPr>
      </p:pic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3355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Le jeûne, une solution miracle ? - Vélo Mag">
            <a:extLst>
              <a:ext uri="{FF2B5EF4-FFF2-40B4-BE49-F238E27FC236}">
                <a16:creationId xmlns:a16="http://schemas.microsoft.com/office/drawing/2014/main" id="{E9B28F66-B195-B552-4D9C-EBEA853445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032" r="20032"/>
          <a:stretch/>
        </p:blipFill>
        <p:spPr>
          <a:xfrm>
            <a:off x="86714" y="86714"/>
            <a:ext cx="6009285" cy="667019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L'importance #1 </a:t>
            </a:r>
            <a:br>
              <a:rPr lang="fr-FR"/>
            </a:br>
            <a:r>
              <a:rPr lang="fr-FR"/>
              <a:t>du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288000" tIns="144000" rIns="432000" bIns="0" rtlCol="0" anchor="t">
            <a:noAutofit/>
          </a:bodyPr>
          <a:lstStyle/>
          <a:p>
            <a:r>
              <a:rPr lang="fr-FR" sz="4000">
                <a:solidFill>
                  <a:srgbClr val="666666"/>
                </a:solidFill>
                <a:ea typeface="+mn-lt"/>
                <a:cs typeface="+mn-lt"/>
              </a:rPr>
              <a:t>Compenser le jeûne prolongé de la nuit </a:t>
            </a:r>
            <a:endParaRPr lang="fr-FR" sz="40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6</a:t>
            </a:fld>
            <a:endParaRPr lang="fr-FR" noProof="0"/>
          </a:p>
        </p:txBody>
      </p:sp>
      <p:pic>
        <p:nvPicPr>
          <p:cNvPr id="7" name="Image 6" descr="Atteindre La Lune Et Les Étoiles Idiome Sur Un Fond Blanc Clip Art Libres  De Droits, Svg, Vecteurs Et Illustration. Image 36779806">
            <a:extLst>
              <a:ext uri="{FF2B5EF4-FFF2-40B4-BE49-F238E27FC236}">
                <a16:creationId xmlns:a16="http://schemas.microsoft.com/office/drawing/2014/main" id="{40F378FC-4A89-8540-1BAA-80F9D1AD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941" y="5317825"/>
            <a:ext cx="2398683" cy="15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3579572"/>
          </a:xfrm>
        </p:spPr>
        <p:txBody>
          <a:bodyPr/>
          <a:lstStyle/>
          <a:p>
            <a:r>
              <a:rPr lang="fr-FR"/>
              <a:t>L'importance #2 </a:t>
            </a:r>
            <a:br>
              <a:rPr lang="fr-FR"/>
            </a:br>
            <a:r>
              <a:rPr lang="fr-FR"/>
              <a:t>du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78220"/>
            <a:ext cx="6009287" cy="3184270"/>
          </a:xfrm>
        </p:spPr>
        <p:txBody>
          <a:bodyPr vert="horz" lIns="288000" tIns="144000" rIns="432000" bIns="0" rtlCol="0" anchor="t">
            <a:noAutofit/>
          </a:bodyPr>
          <a:lstStyle/>
          <a:p>
            <a:r>
              <a:rPr lang="fr-FR" sz="4000">
                <a:solidFill>
                  <a:srgbClr val="666666"/>
                </a:solidFill>
                <a:ea typeface="+mn-lt"/>
                <a:cs typeface="+mn-lt"/>
              </a:rPr>
              <a:t>Permettre au corps de recevoir les nutriments indispensables pour démarrer la journée</a:t>
            </a:r>
            <a:endParaRPr lang="fr-FR" sz="40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7</a:t>
            </a:fld>
            <a:endParaRPr lang="fr-FR" noProof="0"/>
          </a:p>
        </p:txBody>
      </p:sp>
      <p:pic>
        <p:nvPicPr>
          <p:cNvPr id="9" name="Image 8" descr="Dessin Animé Petit Garçon Se Réveiller | Vecteur Premium">
            <a:extLst>
              <a:ext uri="{FF2B5EF4-FFF2-40B4-BE49-F238E27FC236}">
                <a16:creationId xmlns:a16="http://schemas.microsoft.com/office/drawing/2014/main" id="{3219B530-03CD-3560-95CF-A9C84ECC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1" y="958071"/>
            <a:ext cx="5358980" cy="5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4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09287" cy="3435799"/>
          </a:xfrm>
        </p:spPr>
        <p:txBody>
          <a:bodyPr anchor="b">
            <a:normAutofit/>
          </a:bodyPr>
          <a:lstStyle/>
          <a:p>
            <a:r>
              <a:rPr lang="fr-FR"/>
              <a:t>L'importance #3 </a:t>
            </a:r>
            <a:br>
              <a:rPr lang="fr-FR"/>
            </a:br>
            <a:r>
              <a:rPr lang="fr-FR"/>
              <a:t>du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8640" y="3692597"/>
            <a:ext cx="5146646" cy="2278497"/>
          </a:xfrm>
        </p:spPr>
        <p:txBody>
          <a:bodyPr vert="horz" lIns="288000" tIns="144000" rIns="432000" bIns="0" rtlCol="0" anchor="t">
            <a:normAutofit lnSpcReduction="10000"/>
          </a:bodyPr>
          <a:lstStyle/>
          <a:p>
            <a:r>
              <a:rPr lang="fr-FR" sz="4000"/>
              <a:t>Apporter l’</a:t>
            </a:r>
            <a:r>
              <a:rPr lang="fr-FR" sz="4000" b="1">
                <a:solidFill>
                  <a:srgbClr val="FF0000"/>
                </a:solidFill>
              </a:rPr>
              <a:t>énergie</a:t>
            </a:r>
            <a:r>
              <a:rPr lang="fr-FR" sz="4000"/>
              <a:t> nécessaire au bon fonctionnement du corps et de l'esprit</a:t>
            </a:r>
            <a:r>
              <a:rPr lang="fr-FR"/>
              <a:t> 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8</a:t>
            </a:fld>
            <a:endParaRPr lang="fr-FR" noProof="0"/>
          </a:p>
        </p:txBody>
      </p:sp>
      <p:pic>
        <p:nvPicPr>
          <p:cNvPr id="9" name="Image 8" descr="energie-activite-physique - Tobal.fr">
            <a:extLst>
              <a:ext uri="{FF2B5EF4-FFF2-40B4-BE49-F238E27FC236}">
                <a16:creationId xmlns:a16="http://schemas.microsoft.com/office/drawing/2014/main" id="{41A6B8BE-D266-4947-0FB6-8C68ACC8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083" y="84558"/>
            <a:ext cx="7881487" cy="661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CC716-B7D0-FC7D-7E1D-5D15F25A1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</p:spPr>
        <p:txBody>
          <a:bodyPr anchor="b">
            <a:normAutofit/>
          </a:bodyPr>
          <a:lstStyle/>
          <a:p>
            <a:r>
              <a:rPr lang="fr-FR"/>
              <a:t>L'importance #4 </a:t>
            </a:r>
            <a:br>
              <a:rPr lang="fr-FR"/>
            </a:br>
            <a:r>
              <a:rPr lang="fr-FR"/>
              <a:t>du petit déjeuner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849BBCC-2AED-7B88-A8C1-EAFF16931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</p:spPr>
        <p:txBody>
          <a:bodyPr vert="horz" lIns="288000" tIns="144000" rIns="432000" bIns="0" rtlCol="0" anchor="t">
            <a:normAutofit/>
          </a:bodyPr>
          <a:lstStyle/>
          <a:p>
            <a:r>
              <a:rPr lang="fr-FR" sz="4000"/>
              <a:t>Éviter les troubles de concentration </a:t>
            </a:r>
            <a:r>
              <a:rPr lang="fr-FR"/>
              <a:t> 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E3836-FDAA-5C20-ABB4-611E29119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r-FR" noProof="0" smtClean="0"/>
              <a:pPr rtl="0">
                <a:spcAft>
                  <a:spcPts val="600"/>
                </a:spcAft>
              </a:pPr>
              <a:t>9</a:t>
            </a:fld>
            <a:endParaRPr lang="fr-FR" noProof="0"/>
          </a:p>
        </p:txBody>
      </p:sp>
      <p:pic>
        <p:nvPicPr>
          <p:cNvPr id="20" name="Image 19" descr="Troubles de la concentration : causes, origines et symptômes">
            <a:extLst>
              <a:ext uri="{FF2B5EF4-FFF2-40B4-BE49-F238E27FC236}">
                <a16:creationId xmlns:a16="http://schemas.microsoft.com/office/drawing/2014/main" id="{7F24D8AF-10BC-5909-695A-9EC5DD6A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9" b="1988"/>
          <a:stretch/>
        </p:blipFill>
        <p:spPr>
          <a:xfrm>
            <a:off x="84000" y="86714"/>
            <a:ext cx="6009285" cy="3431187"/>
          </a:xfrm>
          <a:prstGeom prst="rect">
            <a:avLst/>
          </a:prstGeom>
          <a:noFill/>
        </p:spPr>
      </p:pic>
      <p:pic>
        <p:nvPicPr>
          <p:cNvPr id="19" name="Image 18" descr="Une image contenant Casques, personne, Visage humain, jeune enfant&#10;&#10;Description générée automatiquement">
            <a:extLst>
              <a:ext uri="{FF2B5EF4-FFF2-40B4-BE49-F238E27FC236}">
                <a16:creationId xmlns:a16="http://schemas.microsoft.com/office/drawing/2014/main" id="{B83BE8E9-123C-5724-30AC-59B0427E4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2077"/>
          <a:stretch/>
        </p:blipFill>
        <p:spPr>
          <a:xfrm>
            <a:off x="6406791" y="1223887"/>
            <a:ext cx="5307700" cy="409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907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46170be-c5bc-48a7-b8bc-a80978cdd73a" xsi:nil="true"/>
    <_activity xmlns="346170be-c5bc-48a7-b8bc-a80978cdd7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E180020B591459257F600B05D85FD" ma:contentTypeVersion="16" ma:contentTypeDescription="Crée un document." ma:contentTypeScope="" ma:versionID="5faee1b0e1b76ea0a8557b3f6783a678">
  <xsd:schema xmlns:xsd="http://www.w3.org/2001/XMLSchema" xmlns:xs="http://www.w3.org/2001/XMLSchema" xmlns:p="http://schemas.microsoft.com/office/2006/metadata/properties" xmlns:ns3="346170be-c5bc-48a7-b8bc-a80978cdd73a" xmlns:ns4="0544e5d9-1314-404e-bd67-031033124c5f" targetNamespace="http://schemas.microsoft.com/office/2006/metadata/properties" ma:root="true" ma:fieldsID="2648820b3598a4de4dcfc41b582357b2" ns3:_="" ns4:_="">
    <xsd:import namespace="346170be-c5bc-48a7-b8bc-a80978cdd73a"/>
    <xsd:import namespace="0544e5d9-1314-404e-bd67-031033124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170be-c5bc-48a7-b8bc-a80978cdd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4e5d9-1314-404e-bd67-031033124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D62913-2A88-434E-AF91-1FBBC18AE64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0544e5d9-1314-404e-bd67-031033124c5f"/>
    <ds:schemaRef ds:uri="http://schemas.openxmlformats.org/package/2006/metadata/core-properties"/>
    <ds:schemaRef ds:uri="http://www.w3.org/XML/1998/namespace"/>
    <ds:schemaRef ds:uri="346170be-c5bc-48a7-b8bc-a80978cdd73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326980-63AC-4EE0-BF86-5678E652B9FD}">
  <ds:schemaRefs>
    <ds:schemaRef ds:uri="0544e5d9-1314-404e-bd67-031033124c5f"/>
    <ds:schemaRef ds:uri="346170be-c5bc-48a7-b8bc-a80978cdd7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E88AF0-409E-4FF2-9840-09ADF1379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</TotalTime>
  <Words>431</Words>
  <Application>Microsoft Office PowerPoint</Application>
  <PresentationFormat>Grand écran</PresentationFormat>
  <Paragraphs>139</Paragraphs>
  <Slides>38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Rockwell</vt:lpstr>
      <vt:lpstr>Times New Roman</vt:lpstr>
      <vt:lpstr>Thème Office</vt:lpstr>
      <vt:lpstr>Présentation PowerPoint</vt:lpstr>
      <vt:lpstr>Je déjeune le matin </vt:lpstr>
      <vt:lpstr>Le petit déjeuner chez l'enfant</vt:lpstr>
      <vt:lpstr>Les nutritionnistes considèrent le petit déjeuner </vt:lpstr>
      <vt:lpstr>Pourquoi le petit déjeuner</vt:lpstr>
      <vt:lpstr>L'importance #1  du petit déjeuner</vt:lpstr>
      <vt:lpstr>L'importance #2  du petit déjeuner</vt:lpstr>
      <vt:lpstr>L'importance #3  du petit déjeuner</vt:lpstr>
      <vt:lpstr>L'importance #4  du petit déjeuner</vt:lpstr>
      <vt:lpstr>L'importance #5  du petit déjeuner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et bonne dégustation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Sophie Cimon</dc:creator>
  <cp:lastModifiedBy>Sophie Cimon</cp:lastModifiedBy>
  <cp:revision>39</cp:revision>
  <dcterms:created xsi:type="dcterms:W3CDTF">2023-12-04T19:55:18Z</dcterms:created>
  <dcterms:modified xsi:type="dcterms:W3CDTF">2024-03-18T19:12:54Z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0x010100C47E180020B591459257F600B05D85FD</vt:lpwstr>
  </property>
</Properties>
</file>