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notesMasterIdLst>
    <p:notesMasterId r:id="rId26"/>
  </p:notesMasterIdLst>
  <p:handoutMasterIdLst>
    <p:handoutMasterId r:id="rId27"/>
  </p:handoutMasterIdLst>
  <p:sldIdLst>
    <p:sldId id="257" r:id="rId5"/>
    <p:sldId id="258" r:id="rId6"/>
    <p:sldId id="319" r:id="rId7"/>
    <p:sldId id="320" r:id="rId8"/>
    <p:sldId id="316" r:id="rId9"/>
    <p:sldId id="317" r:id="rId10"/>
    <p:sldId id="259" r:id="rId11"/>
    <p:sldId id="321" r:id="rId12"/>
    <p:sldId id="295" r:id="rId13"/>
    <p:sldId id="318" r:id="rId14"/>
    <p:sldId id="262" r:id="rId15"/>
    <p:sldId id="282" r:id="rId16"/>
    <p:sldId id="271" r:id="rId17"/>
    <p:sldId id="296" r:id="rId18"/>
    <p:sldId id="275" r:id="rId19"/>
    <p:sldId id="300" r:id="rId20"/>
    <p:sldId id="279" r:id="rId21"/>
    <p:sldId id="306" r:id="rId22"/>
    <p:sldId id="304" r:id="rId23"/>
    <p:sldId id="302" r:id="rId24"/>
    <p:sldId id="284" r:id="rId25"/>
  </p:sldIdLst>
  <p:sldSz cx="12188825" cy="6858000"/>
  <p:notesSz cx="14782800" cy="92964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46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92CDAB-898B-438B-9BA9-91B4F75E5E71}" v="2" dt="2025-05-12T17:42:45.797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84" autoAdjust="0"/>
  </p:normalViewPr>
  <p:slideViewPr>
    <p:cSldViewPr snapToGrid="0">
      <p:cViewPr varScale="1">
        <p:scale>
          <a:sx n="90" d="100"/>
          <a:sy n="90" d="100"/>
        </p:scale>
        <p:origin x="1666" y="6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46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Christine Bélisle" userId="86f5e356-4cad-4207-ad6c-d89fa48fd479" providerId="ADAL" clId="{BD92CDAB-898B-438B-9BA9-91B4F75E5E71}"/>
    <pc:docChg chg="custSel modSld">
      <pc:chgData name="Marie-Christine Bélisle" userId="86f5e356-4cad-4207-ad6c-d89fa48fd479" providerId="ADAL" clId="{BD92CDAB-898B-438B-9BA9-91B4F75E5E71}" dt="2025-05-12T17:42:45.797" v="29"/>
      <pc:docMkLst>
        <pc:docMk/>
      </pc:docMkLst>
      <pc:sldChg chg="addSp delSp modSp mod modTransition delAnim">
        <pc:chgData name="Marie-Christine Bélisle" userId="86f5e356-4cad-4207-ad6c-d89fa48fd479" providerId="ADAL" clId="{BD92CDAB-898B-438B-9BA9-91B4F75E5E71}" dt="2025-05-12T17:42:45.797" v="29"/>
        <pc:sldMkLst>
          <pc:docMk/>
          <pc:sldMk cId="168988781" sldId="257"/>
        </pc:sldMkLst>
        <pc:picChg chg="del">
          <ac:chgData name="Marie-Christine Bélisle" userId="86f5e356-4cad-4207-ad6c-d89fa48fd479" providerId="ADAL" clId="{BD92CDAB-898B-438B-9BA9-91B4F75E5E71}" dt="2025-05-12T17:15:28.232" v="0" actId="478"/>
          <ac:picMkLst>
            <pc:docMk/>
            <pc:sldMk cId="168988781" sldId="257"/>
            <ac:picMk id="27" creationId="{FCEA2B24-AAEA-DED2-65F9-B819BDEBC609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68988781" sldId="257"/>
            <ac:picMk id="33" creationId="{77245728-C3BA-C1EA-545A-1CB2C307525D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995321941" sldId="258"/>
        </pc:sldMkLst>
        <pc:picChg chg="del">
          <ac:chgData name="Marie-Christine Bélisle" userId="86f5e356-4cad-4207-ad6c-d89fa48fd479" providerId="ADAL" clId="{BD92CDAB-898B-438B-9BA9-91B4F75E5E71}" dt="2025-05-12T17:15:32.889" v="1" actId="478"/>
          <ac:picMkLst>
            <pc:docMk/>
            <pc:sldMk cId="2995321941" sldId="258"/>
            <ac:picMk id="13" creationId="{A12E2CBB-125C-3403-A865-316B72F8E632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995321941" sldId="258"/>
            <ac:picMk id="15" creationId="{C1331F08-0B28-27C6-DA74-C8BF5EFD5314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422892359" sldId="259"/>
        </pc:sldMkLst>
        <pc:picChg chg="del">
          <ac:chgData name="Marie-Christine Bélisle" userId="86f5e356-4cad-4207-ad6c-d89fa48fd479" providerId="ADAL" clId="{BD92CDAB-898B-438B-9BA9-91B4F75E5E71}" dt="2025-05-12T17:15:45.483" v="6" actId="478"/>
          <ac:picMkLst>
            <pc:docMk/>
            <pc:sldMk cId="3422892359" sldId="259"/>
            <ac:picMk id="14" creationId="{4870AE4A-79DB-2A1E-740E-0AA2DE8D47AB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422892359" sldId="259"/>
            <ac:picMk id="16" creationId="{9E15A659-4256-AB33-1E98-8B50CD30E7E5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97904132" sldId="262"/>
        </pc:sldMkLst>
        <pc:picChg chg="del">
          <ac:chgData name="Marie-Christine Bélisle" userId="86f5e356-4cad-4207-ad6c-d89fa48fd479" providerId="ADAL" clId="{BD92CDAB-898B-438B-9BA9-91B4F75E5E71}" dt="2025-05-12T17:15:56.664" v="10" actId="478"/>
          <ac:picMkLst>
            <pc:docMk/>
            <pc:sldMk cId="397904132" sldId="262"/>
            <ac:picMk id="16" creationId="{D2A1C063-4870-0CCA-74A0-3DA4A1A5332B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97904132" sldId="262"/>
            <ac:picMk id="18" creationId="{95C90334-6CFB-239C-297C-5DB223C3F3D6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784714655" sldId="271"/>
        </pc:sldMkLst>
        <pc:picChg chg="del">
          <ac:chgData name="Marie-Christine Bélisle" userId="86f5e356-4cad-4207-ad6c-d89fa48fd479" providerId="ADAL" clId="{BD92CDAB-898B-438B-9BA9-91B4F75E5E71}" dt="2025-05-12T17:16:00.904" v="12" actId="478"/>
          <ac:picMkLst>
            <pc:docMk/>
            <pc:sldMk cId="3784714655" sldId="271"/>
            <ac:picMk id="7" creationId="{AA9D72F0-B5CE-14F2-130B-A882BA52C9C8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784714655" sldId="271"/>
            <ac:picMk id="9" creationId="{17DFE249-A240-D8AA-8D3D-E9BCD3C0387F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413267010" sldId="275"/>
        </pc:sldMkLst>
        <pc:picChg chg="del">
          <ac:chgData name="Marie-Christine Bélisle" userId="86f5e356-4cad-4207-ad6c-d89fa48fd479" providerId="ADAL" clId="{BD92CDAB-898B-438B-9BA9-91B4F75E5E71}" dt="2025-05-12T17:16:09.397" v="14" actId="478"/>
          <ac:picMkLst>
            <pc:docMk/>
            <pc:sldMk cId="1413267010" sldId="275"/>
            <ac:picMk id="4" creationId="{D9418CAB-76B3-88C0-4E4C-4C278C89EE79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413267010" sldId="275"/>
            <ac:picMk id="6" creationId="{FB7DD431-7468-223D-5645-24D3958A4C26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348414716" sldId="279"/>
        </pc:sldMkLst>
        <pc:picChg chg="del">
          <ac:chgData name="Marie-Christine Bélisle" userId="86f5e356-4cad-4207-ad6c-d89fa48fd479" providerId="ADAL" clId="{BD92CDAB-898B-438B-9BA9-91B4F75E5E71}" dt="2025-05-12T17:16:14.547" v="16" actId="478"/>
          <ac:picMkLst>
            <pc:docMk/>
            <pc:sldMk cId="2348414716" sldId="279"/>
            <ac:picMk id="5" creationId="{62E75344-8B18-8453-9961-1DD1963FAB1A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348414716" sldId="279"/>
            <ac:picMk id="10" creationId="{548F9BAB-5CF1-338B-A4A9-16E4434D78A7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301745834" sldId="282"/>
        </pc:sldMkLst>
        <pc:picChg chg="del">
          <ac:chgData name="Marie-Christine Bélisle" userId="86f5e356-4cad-4207-ad6c-d89fa48fd479" providerId="ADAL" clId="{BD92CDAB-898B-438B-9BA9-91B4F75E5E71}" dt="2025-05-12T17:15:58.785" v="11" actId="478"/>
          <ac:picMkLst>
            <pc:docMk/>
            <pc:sldMk cId="1301745834" sldId="282"/>
            <ac:picMk id="13" creationId="{14F9164D-7025-E174-5932-FB867E3A21C8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301745834" sldId="282"/>
            <ac:picMk id="15" creationId="{1DE1BBDB-0D98-041B-0379-7DBC64702C16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678669274" sldId="284"/>
        </pc:sldMkLst>
        <pc:picChg chg="del mod">
          <ac:chgData name="Marie-Christine Bélisle" userId="86f5e356-4cad-4207-ad6c-d89fa48fd479" providerId="ADAL" clId="{BD92CDAB-898B-438B-9BA9-91B4F75E5E71}" dt="2025-05-12T17:16:25.455" v="21" actId="478"/>
          <ac:picMkLst>
            <pc:docMk/>
            <pc:sldMk cId="3678669274" sldId="284"/>
            <ac:picMk id="7" creationId="{548A3770-8C21-CACF-55A9-B09F8AF229C6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678669274" sldId="284"/>
            <ac:picMk id="9" creationId="{7F1D86CE-D694-2CF1-6A93-B7F11EC2B016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773606937" sldId="295"/>
        </pc:sldMkLst>
        <pc:picChg chg="del">
          <ac:chgData name="Marie-Christine Bélisle" userId="86f5e356-4cad-4207-ad6c-d89fa48fd479" providerId="ADAL" clId="{BD92CDAB-898B-438B-9BA9-91B4F75E5E71}" dt="2025-05-12T17:15:50.747" v="8" actId="478"/>
          <ac:picMkLst>
            <pc:docMk/>
            <pc:sldMk cId="2773606937" sldId="295"/>
            <ac:picMk id="9" creationId="{9DFFA228-A248-9310-0C1B-3B599C887423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773606937" sldId="295"/>
            <ac:picMk id="11" creationId="{FF7882E3-27CE-8E42-35C8-6749B8E0478C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468266653" sldId="296"/>
        </pc:sldMkLst>
        <pc:picChg chg="del">
          <ac:chgData name="Marie-Christine Bélisle" userId="86f5e356-4cad-4207-ad6c-d89fa48fd479" providerId="ADAL" clId="{BD92CDAB-898B-438B-9BA9-91B4F75E5E71}" dt="2025-05-12T17:16:03.135" v="13" actId="478"/>
          <ac:picMkLst>
            <pc:docMk/>
            <pc:sldMk cId="1468266653" sldId="296"/>
            <ac:picMk id="8" creationId="{B114C504-C111-5C34-22F2-B24769F5B1C4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468266653" sldId="296"/>
            <ac:picMk id="10" creationId="{C196FB58-FB08-5BE0-A547-42F1A1F7D8C2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806430812" sldId="300"/>
        </pc:sldMkLst>
        <pc:picChg chg="del">
          <ac:chgData name="Marie-Christine Bélisle" userId="86f5e356-4cad-4207-ad6c-d89fa48fd479" providerId="ADAL" clId="{BD92CDAB-898B-438B-9BA9-91B4F75E5E71}" dt="2025-05-12T17:16:12.342" v="15" actId="478"/>
          <ac:picMkLst>
            <pc:docMk/>
            <pc:sldMk cId="2806430812" sldId="300"/>
            <ac:picMk id="6" creationId="{B50E155D-2CA3-2EFA-5602-0A974B94E7F8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806430812" sldId="300"/>
            <ac:picMk id="9" creationId="{3112C2CA-310B-803D-3052-D7B792E883CE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064910920" sldId="302"/>
        </pc:sldMkLst>
        <pc:picChg chg="del">
          <ac:chgData name="Marie-Christine Bélisle" userId="86f5e356-4cad-4207-ad6c-d89fa48fd479" providerId="ADAL" clId="{BD92CDAB-898B-438B-9BA9-91B4F75E5E71}" dt="2025-05-12T17:16:22.521" v="19" actId="478"/>
          <ac:picMkLst>
            <pc:docMk/>
            <pc:sldMk cId="3064910920" sldId="302"/>
            <ac:picMk id="6" creationId="{29064246-E3EB-ABCC-18D5-3B4208B93873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064910920" sldId="302"/>
            <ac:picMk id="8" creationId="{6D2CC11F-C357-A4D1-5056-140AA161EC24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645700693" sldId="304"/>
        </pc:sldMkLst>
        <pc:picChg chg="del">
          <ac:chgData name="Marie-Christine Bélisle" userId="86f5e356-4cad-4207-ad6c-d89fa48fd479" providerId="ADAL" clId="{BD92CDAB-898B-438B-9BA9-91B4F75E5E71}" dt="2025-05-12T17:16:19.714" v="18" actId="478"/>
          <ac:picMkLst>
            <pc:docMk/>
            <pc:sldMk cId="1645700693" sldId="304"/>
            <ac:picMk id="5" creationId="{EECC6E84-4D08-A88D-83E1-9EE24A0BCB19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645700693" sldId="304"/>
            <ac:picMk id="8" creationId="{BD242BA3-FF35-D133-53E4-52FB1E5B15F2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607030355" sldId="306"/>
        </pc:sldMkLst>
        <pc:picChg chg="del">
          <ac:chgData name="Marie-Christine Bélisle" userId="86f5e356-4cad-4207-ad6c-d89fa48fd479" providerId="ADAL" clId="{BD92CDAB-898B-438B-9BA9-91B4F75E5E71}" dt="2025-05-12T17:16:16.512" v="17" actId="478"/>
          <ac:picMkLst>
            <pc:docMk/>
            <pc:sldMk cId="607030355" sldId="306"/>
            <ac:picMk id="5" creationId="{5E10C5AC-CA67-C21F-FA50-DD96BFE1C6D6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607030355" sldId="306"/>
            <ac:picMk id="8" creationId="{DEA36981-C6DC-43F0-9C16-D6F20CDBBF88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768490734" sldId="316"/>
        </pc:sldMkLst>
        <pc:spChg chg="mod">
          <ac:chgData name="Marie-Christine Bélisle" userId="86f5e356-4cad-4207-ad6c-d89fa48fd479" providerId="ADAL" clId="{BD92CDAB-898B-438B-9BA9-91B4F75E5E71}" dt="2025-05-12T17:16:34.873" v="27" actId="20577"/>
          <ac:spMkLst>
            <pc:docMk/>
            <pc:sldMk cId="2768490734" sldId="316"/>
            <ac:spMk id="3" creationId="{00000000-0000-0000-0000-000000000000}"/>
          </ac:spMkLst>
        </pc:spChg>
        <pc:picChg chg="del">
          <ac:chgData name="Marie-Christine Bélisle" userId="86f5e356-4cad-4207-ad6c-d89fa48fd479" providerId="ADAL" clId="{BD92CDAB-898B-438B-9BA9-91B4F75E5E71}" dt="2025-05-12T17:15:39.507" v="4" actId="478"/>
          <ac:picMkLst>
            <pc:docMk/>
            <pc:sldMk cId="2768490734" sldId="316"/>
            <ac:picMk id="25" creationId="{C0B76B7B-2B4D-C1B0-E4AE-17E5F2F751A3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768490734" sldId="316"/>
            <ac:picMk id="27" creationId="{6FF45FCA-8A75-9B25-3311-F8133C6F3D77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682053468" sldId="317"/>
        </pc:sldMkLst>
        <pc:picChg chg="del">
          <ac:chgData name="Marie-Christine Bélisle" userId="86f5e356-4cad-4207-ad6c-d89fa48fd479" providerId="ADAL" clId="{BD92CDAB-898B-438B-9BA9-91B4F75E5E71}" dt="2025-05-12T17:15:43.274" v="5" actId="478"/>
          <ac:picMkLst>
            <pc:docMk/>
            <pc:sldMk cId="1682053468" sldId="317"/>
            <ac:picMk id="17" creationId="{F9E716CB-FA3F-BD06-C484-542EADCFD163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682053468" sldId="317"/>
            <ac:picMk id="19" creationId="{F9822C9B-7847-0ED1-B1BC-5D28ACF2E8A1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3967810020" sldId="318"/>
        </pc:sldMkLst>
        <pc:picChg chg="del">
          <ac:chgData name="Marie-Christine Bélisle" userId="86f5e356-4cad-4207-ad6c-d89fa48fd479" providerId="ADAL" clId="{BD92CDAB-898B-438B-9BA9-91B4F75E5E71}" dt="2025-05-12T17:15:53.274" v="9" actId="478"/>
          <ac:picMkLst>
            <pc:docMk/>
            <pc:sldMk cId="3967810020" sldId="318"/>
            <ac:picMk id="6" creationId="{9012882E-6C92-88F5-3B2B-A6D29509F28C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3967810020" sldId="318"/>
            <ac:picMk id="8" creationId="{7FAEDA19-C81F-331C-72B7-82A621565627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763721452" sldId="319"/>
        </pc:sldMkLst>
        <pc:picChg chg="del">
          <ac:chgData name="Marie-Christine Bélisle" userId="86f5e356-4cad-4207-ad6c-d89fa48fd479" providerId="ADAL" clId="{BD92CDAB-898B-438B-9BA9-91B4F75E5E71}" dt="2025-05-12T17:15:35.521" v="2" actId="478"/>
          <ac:picMkLst>
            <pc:docMk/>
            <pc:sldMk cId="763721452" sldId="319"/>
            <ac:picMk id="18" creationId="{70B8A249-6102-D254-CBF4-EA649AEACBDA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763721452" sldId="319"/>
            <ac:picMk id="20" creationId="{9CBEB8C4-7D54-6562-DFF3-C8ABA24FF979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1663113417" sldId="320"/>
        </pc:sldMkLst>
        <pc:picChg chg="del">
          <ac:chgData name="Marie-Christine Bélisle" userId="86f5e356-4cad-4207-ad6c-d89fa48fd479" providerId="ADAL" clId="{BD92CDAB-898B-438B-9BA9-91B4F75E5E71}" dt="2025-05-12T17:15:37.469" v="3" actId="478"/>
          <ac:picMkLst>
            <pc:docMk/>
            <pc:sldMk cId="1663113417" sldId="320"/>
            <ac:picMk id="34" creationId="{4107BBAA-F70C-9850-48A8-0A7212478F7A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1663113417" sldId="320"/>
            <ac:picMk id="36" creationId="{4F87655D-9C94-0432-737E-4CA29F278838}"/>
          </ac:picMkLst>
        </pc:picChg>
      </pc:sldChg>
      <pc:sldChg chg="addSp delSp modSp mod modTransition">
        <pc:chgData name="Marie-Christine Bélisle" userId="86f5e356-4cad-4207-ad6c-d89fa48fd479" providerId="ADAL" clId="{BD92CDAB-898B-438B-9BA9-91B4F75E5E71}" dt="2025-05-12T17:42:45.797" v="29"/>
        <pc:sldMkLst>
          <pc:docMk/>
          <pc:sldMk cId="219436770" sldId="321"/>
        </pc:sldMkLst>
        <pc:picChg chg="del">
          <ac:chgData name="Marie-Christine Bélisle" userId="86f5e356-4cad-4207-ad6c-d89fa48fd479" providerId="ADAL" clId="{BD92CDAB-898B-438B-9BA9-91B4F75E5E71}" dt="2025-05-12T17:15:48.599" v="7" actId="478"/>
          <ac:picMkLst>
            <pc:docMk/>
            <pc:sldMk cId="219436770" sldId="321"/>
            <ac:picMk id="16" creationId="{E4DEBD2F-3997-0306-35C2-FD1DD28CD418}"/>
          </ac:picMkLst>
        </pc:picChg>
        <pc:picChg chg="add mod">
          <ac:chgData name="Marie-Christine Bélisle" userId="86f5e356-4cad-4207-ad6c-d89fa48fd479" providerId="ADAL" clId="{BD92CDAB-898B-438B-9BA9-91B4F75E5E71}" dt="2025-05-12T17:42:45.797" v="29"/>
          <ac:picMkLst>
            <pc:docMk/>
            <pc:sldMk cId="219436770" sldId="321"/>
            <ac:picMk id="18" creationId="{59D27356-BAA0-5B63-A252-A6C8561C80F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l">
              <a:defRPr sz="1800"/>
            </a:lvl1pPr>
          </a:lstStyle>
          <a:p>
            <a:pPr rtl="0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8373500" y="0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r">
              <a:defRPr sz="1800"/>
            </a:lvl1pPr>
          </a:lstStyle>
          <a:p>
            <a:pPr rtl="0"/>
            <a:fld id="{27CF4A4E-3C3B-412A-B275-A07430856331}" type="datetime1">
              <a:rPr lang="fr-FR" smtClean="0">
                <a:solidFill>
                  <a:schemeClr val="tx2"/>
                </a:solidFill>
              </a:rPr>
              <a:t>07/05/2025</a:t>
            </a:fld>
            <a:endParaRPr lang="fr-FR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l">
              <a:defRPr sz="1800"/>
            </a:lvl1pPr>
          </a:lstStyle>
          <a:p>
            <a:pPr rtl="0"/>
            <a:endParaRPr lang="fr-FR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8373500" y="8829967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r">
              <a:defRPr sz="1800"/>
            </a:lvl1pPr>
          </a:lstStyle>
          <a:p>
            <a:pPr rtl="0"/>
            <a:fld id="{CFD77566-CD65-4859-9FA1-43956DC85B8C}" type="slidenum">
              <a:rPr lang="fr-FR">
                <a:solidFill>
                  <a:schemeClr val="tx2"/>
                </a:solidFill>
              </a:rPr>
              <a:t>‹N°›</a:t>
            </a:fld>
            <a:endParaRPr lang="fr-F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8373500" y="0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pPr rtl="0"/>
            <a:fld id="{54FD799F-98C2-41D4-8F99-9C3B85081758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42941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85" tIns="68793" rIns="137585" bIns="68793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1478280" y="4415790"/>
            <a:ext cx="11826240" cy="4183380"/>
          </a:xfrm>
          <a:prstGeom prst="rect">
            <a:avLst/>
          </a:prstGeom>
        </p:spPr>
        <p:txBody>
          <a:bodyPr vert="horz" lIns="137585" tIns="68793" rIns="137585" bIns="68793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8373500" y="8829967"/>
            <a:ext cx="6405880" cy="46482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fr-FR" noProof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 rtl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noProof="0" smtClean="0"/>
              <a:pPr rtl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020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34156">
              <a:defRPr/>
            </a:pPr>
            <a:r>
              <a:rPr lang="fr-FR" dirty="0"/>
              <a:t>Idéalement, poser des étiquettes sur ses vêtements, articles scolaires, etc. : Les enfants ne reconnaissent généralement pas leurs effets personnels (ex: boîte à dîner, sac de collation, vêtements de rechange, souliers d’intérieur, etc.).</a:t>
            </a:r>
          </a:p>
          <a:p>
            <a:pPr defTabSz="1834156">
              <a:defRPr/>
            </a:pP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noProof="0" smtClean="0"/>
              <a:pPr rtl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3697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34156">
              <a:defRPr/>
            </a:pPr>
            <a:r>
              <a:rPr lang="fr-FR" dirty="0"/>
              <a:t>Note pour l’animateur: </a:t>
            </a:r>
            <a:r>
              <a:rPr lang="fr-FR" dirty="0">
                <a:highlight>
                  <a:srgbClr val="FF00FF"/>
                </a:highlight>
              </a:rPr>
              <a:t>Informer les parents des outils pour accompagner l’enfant dans la transition sans les présenter (pour réduire la quantité des informations transmises et la durée de la présentation).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612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34156">
              <a:defRPr/>
            </a:pPr>
            <a:r>
              <a:rPr lang="fr-FR" b="1" dirty="0"/>
              <a:t>Note pour l’animateur:</a:t>
            </a:r>
          </a:p>
          <a:p>
            <a:r>
              <a:rPr lang="fr-FR" dirty="0">
                <a:highlight>
                  <a:srgbClr val="FF00FF"/>
                </a:highlight>
              </a:rPr>
              <a:t>Le Napperon « En attendant septembre » est remis aux enfants lors de la visite à l’école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511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13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81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 rtl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1834156">
              <a:defRPr/>
            </a:pPr>
            <a:r>
              <a:rPr lang="fr-FR" b="0" dirty="0"/>
              <a:t>Des informations sur le déroulement de la première journée de classe (ex: À quel endroit vous présenter sur la cour; Apporter ou non les fournitures scolaires; Le durée prévue de la présence des parents à l’école, etc.) et le fonctionnement de la classe.</a:t>
            </a:r>
          </a:p>
          <a:p>
            <a:endParaRPr lang="fr-FR" b="0" dirty="0"/>
          </a:p>
          <a:p>
            <a:r>
              <a:rPr lang="fr-FR" b="0" dirty="0"/>
              <a:t>Si le parent ne peut assister à la rencontre avec l’enseignante en août: il peut</a:t>
            </a:r>
            <a:r>
              <a:rPr lang="fr-FR" b="0" dirty="0">
                <a:highlight>
                  <a:srgbClr val="FFFF00"/>
                </a:highlight>
              </a:rPr>
              <a:t> téléphoner/écrire un courriel </a:t>
            </a:r>
            <a:r>
              <a:rPr lang="fr-FR" b="0" dirty="0"/>
              <a:t>à l’école pour avoir accès aux informations essentielles.</a:t>
            </a:r>
          </a:p>
          <a:p>
            <a:endParaRPr lang="fr-FR" b="0" dirty="0"/>
          </a:p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 rtl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49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18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1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 rtl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72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smtClean="0"/>
              <a:pPr rtl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0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noProof="0" smtClean="0"/>
              <a:pPr rtl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458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fr-FR" noProof="0" smtClean="0"/>
              <a:pPr rtl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64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 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 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Image 8" descr="Livres empilé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0"/>
              </a:p>
            </p:txBody>
          </p:sp>
        </p:grp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Modifier le style des sous-titres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67A3E4-7972-407A-8BCC-0523D6E940AF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6EEF5B-B763-4818-9F9D-8B6FE7430173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394D2-DD93-4688-98B1-97F687E2E10D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C218C-87CD-477B-AFE7-28D0FBF68BB0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 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pic>
          <p:nvPicPr>
            <p:cNvPr id="10" name="Image 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 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b="0" noProof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Image 4" descr="Livres empilé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re 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Modifier le style des sous-titres du masque</a:t>
            </a:r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25/09/2017</a:t>
            </a:r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  <a:p>
            <a:pPr lvl="8" rtl="0"/>
            <a:endParaRPr lang="fr-FR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600FD3-F597-4E5B-8AA4-909B6E31B29E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0FFFEB-3391-4D07-8E32-4338AE2D872F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34AC3-6147-4A8C-AE8C-204DE0FE8F66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F4AF2E-2863-4A2A-A87B-80BAFB97B17E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7AAAA9-341C-4FBF-B06F-CADEFC0ADCB3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91EC26-49E9-4493-9819-1EAEC166D91A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 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8" name="Rectangle 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CC7B9828-CD19-450D-A729-02992745F6E6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hyperlink" Target="https://cssrs.gouv.qc.ca/ecoles-et-centres/ecoles-primaires/deux-rives/services/service-de-gard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audio" Target="../media/media11.m4a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7.png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jpeg"/><Relationship Id="rId5" Type="http://schemas.openxmlformats.org/officeDocument/2006/relationships/hyperlink" Target="https://geobus.cssrs.gouv.qc.ca/pages/anonyme/parents/page.fr.aspx" TargetMode="External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hyperlink" Target="https://cssrs.gouv.qc.ca/ecoles-et-centres/ecoles-primaires/deux-rives" TargetMode="External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carrefourmonteregie.ca/verslamaternelle/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dmin.carrefourmonteregie.ca/public/images/livrables/638f5ffa73186196748351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png"/><Relationship Id="rId5" Type="http://schemas.openxmlformats.org/officeDocument/2006/relationships/hyperlink" Target="https://cssrs.gouv.qc.ca/services/pedagogie-et-parcours-scolaire/passage-vers-la-maternelle#c880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youtube.com/watch?v=H-1Iz6TaMtc" TargetMode="External"/><Relationship Id="rId5" Type="http://schemas.openxmlformats.org/officeDocument/2006/relationships/hyperlink" Target="https://www.youtube.com/watch?v=4RaJxQ65LHI" TargetMode="External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cssrs.gouv.qc.ca/fileadmin/user_upload/Services/206-Service-des-ressources-financieres-et-du-trans-scolaire/Documents/Publique/Admission_inscription/VotreEnfantEntreALaMaternelle_f.pdf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hyperlink" Target="mailto:DeuxRives@cssrs.gouv.qc.ca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4879346" y="685800"/>
            <a:ext cx="7309479" cy="213249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dirty="0">
                <a:latin typeface="KG Second Chances Sketch" panose="02000000000000000000" pitchFamily="2" charset="0"/>
              </a:rPr>
              <a:t>Bienvenue à l’école</a:t>
            </a:r>
            <a:br>
              <a:rPr lang="fr-FR" dirty="0">
                <a:latin typeface="KG Second Chances Sketch" panose="02000000000000000000" pitchFamily="2" charset="0"/>
              </a:rPr>
            </a:br>
            <a:r>
              <a:rPr lang="fr-FR" dirty="0">
                <a:latin typeface="KG Second Chances Sketch" panose="02000000000000000000" pitchFamily="2" charset="0"/>
              </a:rPr>
              <a:t>Des Deux-Rives</a:t>
            </a:r>
            <a:endParaRPr lang="fr-FR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"/>
            <a:ext cx="4655840" cy="6858000"/>
          </a:xfrm>
          <a:prstGeom prst="rect">
            <a:avLst/>
          </a:prstGeom>
        </p:spPr>
      </p:pic>
      <p:sp>
        <p:nvSpPr>
          <p:cNvPr id="3" name="Sous-titre 4">
            <a:extLst>
              <a:ext uri="{FF2B5EF4-FFF2-40B4-BE49-F238E27FC236}">
                <a16:creationId xmlns:a16="http://schemas.microsoft.com/office/drawing/2014/main" id="{A47FC587-CFAB-5D2A-2BE0-69AE72F804F8}"/>
              </a:ext>
            </a:extLst>
          </p:cNvPr>
          <p:cNvSpPr txBox="1">
            <a:spLocks/>
          </p:cNvSpPr>
          <p:nvPr/>
        </p:nvSpPr>
        <p:spPr>
          <a:xfrm>
            <a:off x="5029798" y="5101824"/>
            <a:ext cx="7008574" cy="125185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25000" lnSpcReduction="20000"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800" b="0" kern="120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fr-FR" sz="8600" b="1" dirty="0">
                <a:solidFill>
                  <a:srgbClr val="00206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Informations à l’intention des parents</a:t>
            </a:r>
          </a:p>
          <a:p>
            <a:pPr algn="ctr">
              <a:lnSpc>
                <a:spcPct val="170000"/>
              </a:lnSpc>
            </a:pPr>
            <a:r>
              <a:rPr lang="fr-FR" sz="8600" b="1" dirty="0">
                <a:solidFill>
                  <a:srgbClr val="00206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Mai 2025</a:t>
            </a:r>
            <a:endParaRPr lang="fr-FR" dirty="0">
              <a:solidFill>
                <a:srgbClr val="002060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/>
            <a:endParaRPr lang="fr-FR" dirty="0">
              <a:solidFill>
                <a:srgbClr val="002060"/>
              </a:solidFill>
              <a:latin typeface="KG Second Chances Solid" panose="02000000000000000000" pitchFamily="2" charset="0"/>
            </a:endParaRPr>
          </a:p>
        </p:txBody>
      </p:sp>
      <p:pic>
        <p:nvPicPr>
          <p:cNvPr id="9" name="Image 8" descr="Une image contenant Graphique, logo, graphisme, Police">
            <a:extLst>
              <a:ext uri="{FF2B5EF4-FFF2-40B4-BE49-F238E27FC236}">
                <a16:creationId xmlns:a16="http://schemas.microsoft.com/office/drawing/2014/main" id="{495B17ED-BD8D-96FA-55F9-E52D8CBF2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229" y="2909359"/>
            <a:ext cx="2476500" cy="1428750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7245728-C3BA-C1EA-545A-1CB2C3075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200">
        <p:fade/>
      </p:transition>
    </mc:Choice>
    <mc:Fallback>
      <p:transition spd="med" advTm="26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F71B5-C7C0-75BB-DE1F-47DE7F53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Service de garde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B61BC-E714-B711-496A-D299E2A1A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156200"/>
          </a:xfrm>
        </p:spPr>
        <p:txBody>
          <a:bodyPr>
            <a:normAutofit/>
          </a:bodyPr>
          <a:lstStyle/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Inscriptions déjà en cours.</a:t>
            </a: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document des règles de fonctionnement vous sera acheminé.</a:t>
            </a:r>
          </a:p>
          <a:p>
            <a:pPr marL="0" indent="0">
              <a:buNone/>
            </a:pP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>
              <a:buNone/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Mme Nathalie Blais est la responsable du service de garde.</a:t>
            </a: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819-822-5504, poste 31511</a:t>
            </a:r>
          </a:p>
          <a:p>
            <a:r>
              <a:rPr lang="fr-CA" dirty="0">
                <a:hlinkClick r:id="rId4"/>
              </a:rPr>
              <a:t>Service de garde - Centre de services scolaire de la Région-de-Sherbrooke</a:t>
            </a: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>
              <a:buNone/>
            </a:pPr>
            <a:r>
              <a:rPr lang="fr-CA" sz="1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***Les données seront mises à jour à la fin de l’année en cours, les règles sont sensiblement les mêmes et sont revues à chaque année.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AEDA19-C81F-331C-72B7-82A621565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781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742">
        <p:fade/>
      </p:transition>
    </mc:Choice>
    <mc:Fallback>
      <p:transition spd="med" advTm="65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477787" y="-627786"/>
            <a:ext cx="11305256" cy="1397000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Différences entre le CPE et la maternelle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596261"/>
              </p:ext>
            </p:extLst>
          </p:nvPr>
        </p:nvGraphicFramePr>
        <p:xfrm>
          <a:off x="1075267" y="734864"/>
          <a:ext cx="10239723" cy="659717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20584">
                  <a:extLst>
                    <a:ext uri="{9D8B030D-6E8A-4147-A177-3AD203B41FA5}">
                      <a16:colId xmlns:a16="http://schemas.microsoft.com/office/drawing/2014/main" val="506236034"/>
                    </a:ext>
                  </a:extLst>
                </a:gridCol>
                <a:gridCol w="5219139">
                  <a:extLst>
                    <a:ext uri="{9D8B030D-6E8A-4147-A177-3AD203B41FA5}">
                      <a16:colId xmlns:a16="http://schemas.microsoft.com/office/drawing/2014/main" val="378861098"/>
                    </a:ext>
                  </a:extLst>
                </a:gridCol>
              </a:tblGrid>
              <a:tr h="470698"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rgbClr val="002060"/>
                          </a:solidFill>
                        </a:rPr>
                        <a:t>CPE ou Milieu</a:t>
                      </a:r>
                      <a:r>
                        <a:rPr lang="fr-CA" baseline="0">
                          <a:solidFill>
                            <a:srgbClr val="002060"/>
                          </a:solidFill>
                        </a:rPr>
                        <a:t> familial</a:t>
                      </a:r>
                      <a:endParaRPr lang="fr-CA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rgbClr val="002060"/>
                          </a:solidFill>
                        </a:rPr>
                        <a:t>Maternelle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87038"/>
                  </a:ext>
                </a:extLst>
              </a:tr>
              <a:tr h="6056318">
                <a:tc>
                  <a:txBody>
                    <a:bodyPr/>
                    <a:lstStyle/>
                    <a:p>
                      <a:endParaRPr lang="fr-CA" sz="16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9 enfants</a:t>
                      </a: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Communication </a:t>
                      </a: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quotidienne </a:t>
                      </a: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avec l’éducatrice</a:t>
                      </a: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Repas et collations fournis</a:t>
                      </a: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Accueil à tous </a:t>
                      </a: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moments</a:t>
                      </a: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dans la journée</a:t>
                      </a: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Période</a:t>
                      </a:r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 de repos</a:t>
                      </a: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(1h à 2h)</a:t>
                      </a:r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2000" dirty="0"/>
                    </a:p>
                    <a:p>
                      <a:endParaRPr lang="fr-CA" sz="2000" dirty="0"/>
                    </a:p>
                    <a:p>
                      <a:endParaRPr lang="fr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2000" dirty="0"/>
                    </a:p>
                    <a:p>
                      <a:endParaRPr lang="fr-CA" sz="2000" dirty="0"/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19 enfants max. (au 5 ans)</a:t>
                      </a:r>
                    </a:p>
                    <a:p>
                      <a:r>
                        <a:rPr lang="fr-CA" sz="1600" kern="1200" dirty="0">
                          <a:solidFill>
                            <a:schemeClr val="tx1"/>
                          </a:solidFill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17 enfants max. (au 4 ans)</a:t>
                      </a: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Communication </a:t>
                      </a:r>
                    </a:p>
                    <a:p>
                      <a:r>
                        <a:rPr lang="fr-CA" sz="16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par le biais</a:t>
                      </a:r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 de la </a:t>
                      </a: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pochette</a:t>
                      </a: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Collations et repas du dîner</a:t>
                      </a: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à fournir</a:t>
                      </a: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Accueil selon un </a:t>
                      </a: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Horaire fixe</a:t>
                      </a: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endParaRPr lang="fr-CA" sz="1600" baseline="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Courte détente</a:t>
                      </a:r>
                    </a:p>
                    <a:p>
                      <a:r>
                        <a:rPr lang="fr-CA" sz="1600" baseline="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(20 minutes)</a:t>
                      </a:r>
                      <a:endParaRPr lang="fr-CA" sz="16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518400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56" y="2572326"/>
            <a:ext cx="1375713" cy="9162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9517"/>
          <a:stretch/>
        </p:blipFill>
        <p:spPr>
          <a:xfrm>
            <a:off x="9549488" y="2551245"/>
            <a:ext cx="1116768" cy="9129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1"/>
          <a:stretch/>
        </p:blipFill>
        <p:spPr>
          <a:xfrm>
            <a:off x="9766833" y="4724687"/>
            <a:ext cx="957251" cy="11410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r="26793"/>
          <a:stretch/>
        </p:blipFill>
        <p:spPr>
          <a:xfrm>
            <a:off x="4632468" y="4869151"/>
            <a:ext cx="792088" cy="103327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15" y="6093296"/>
            <a:ext cx="1376186" cy="917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80" y="6159167"/>
            <a:ext cx="1303558" cy="8690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8303"/>
          <a:stretch/>
        </p:blipFill>
        <p:spPr>
          <a:xfrm>
            <a:off x="4554355" y="1349251"/>
            <a:ext cx="1008112" cy="11011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56" y="1314189"/>
            <a:ext cx="1551432" cy="10332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1083" r="16223" b="5530"/>
          <a:stretch/>
        </p:blipFill>
        <p:spPr>
          <a:xfrm>
            <a:off x="4519790" y="3669270"/>
            <a:ext cx="974741" cy="9747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7858" y="3546325"/>
            <a:ext cx="1096226" cy="1096226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5C90334-6CFB-239C-297C-5DB223C3F3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90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5103">
        <p:fade/>
      </p:transition>
    </mc:Choice>
    <mc:Fallback>
      <p:transition spd="med" advTm="135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6822" y="132842"/>
            <a:ext cx="10157354" cy="985557"/>
          </a:xfrm>
        </p:spPr>
        <p:txBody>
          <a:bodyPr/>
          <a:lstStyle/>
          <a:p>
            <a:r>
              <a:rPr lang="fr-CA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Dîner et collation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822" y="1334988"/>
            <a:ext cx="6600398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</a:t>
            </a:r>
            <a:r>
              <a:rPr lang="fr-CA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dîner </a:t>
            </a: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 lieu au service de garde.</a:t>
            </a:r>
          </a:p>
          <a:p>
            <a:pPr>
              <a:lnSpc>
                <a:spcPct val="95000"/>
              </a:lnSpc>
            </a:pP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Apporter son repas (froid ou en thermos)</a:t>
            </a:r>
          </a:p>
          <a:p>
            <a:pPr>
              <a:lnSpc>
                <a:spcPct val="95000"/>
              </a:lnSpc>
            </a:pP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La </a:t>
            </a:r>
            <a:r>
              <a:rPr lang="fr-CA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collation </a:t>
            </a: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est mangée en classe ou parfois à la cafétéria avec tout le groupe.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7EF67D-12F8-4FFF-3764-9ACF45B7263F}"/>
              </a:ext>
            </a:extLst>
          </p:cNvPr>
          <p:cNvSpPr txBox="1"/>
          <p:nvPr/>
        </p:nvSpPr>
        <p:spPr>
          <a:xfrm>
            <a:off x="516822" y="4159972"/>
            <a:ext cx="6861174" cy="265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Pour faciliter la gestion de ces « 2 moments », </a:t>
            </a: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placer :</a:t>
            </a: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dîner → dans la boîte à dîner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la collation → dans un sac à collation</a:t>
            </a:r>
            <a:endParaRPr lang="fr-CA" dirty="0">
              <a:highlight>
                <a:srgbClr val="FF00FF"/>
              </a:highlight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5AAD05-4C6A-085E-0BD6-121A95DE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499" y="5842827"/>
            <a:ext cx="882331" cy="8823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689AE3-2AB6-13EF-7894-C09745110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334" y="4907624"/>
            <a:ext cx="1000662" cy="10006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B608-4A8C-0DF0-DA69-948A6D588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3682" y="342679"/>
            <a:ext cx="4471415" cy="578574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DE1BBDB-0D98-041B-0379-7DBC64702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174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176">
        <p:fade/>
      </p:transition>
    </mc:Choice>
    <mc:Fallback>
      <p:transition spd="med" advTm="91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772" y="332656"/>
            <a:ext cx="7008574" cy="936378"/>
          </a:xfrm>
        </p:spPr>
        <p:txBody>
          <a:bodyPr/>
          <a:lstStyle/>
          <a:p>
            <a:pPr algn="r"/>
            <a:r>
              <a:rPr lang="fr-CA" dirty="0">
                <a:latin typeface="KG Second Chances Sketch" panose="02000000000000000000" pitchFamily="2" charset="0"/>
              </a:rPr>
              <a:t>Autobus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3771" y="1269034"/>
            <a:ext cx="7116895" cy="5402699"/>
          </a:xfrm>
        </p:spPr>
        <p:txBody>
          <a:bodyPr>
            <a:normAutofit fontScale="55000" lnSpcReduction="20000"/>
          </a:bodyPr>
          <a:lstStyle/>
          <a:p>
            <a:r>
              <a:rPr lang="fr-CA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Votre enfant sera voyagé en autobus si vous habitez </a:t>
            </a:r>
            <a:r>
              <a:rPr lang="fr-CA" b="1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à plus de 1 km de l’école.</a:t>
            </a:r>
          </a:p>
          <a:p>
            <a:r>
              <a:rPr lang="fr-CA" b="1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</a:t>
            </a:r>
            <a:r>
              <a:rPr lang="fr-CA" dirty="0">
                <a:hlinkClick r:id="rId5"/>
              </a:rPr>
              <a:t>Liste des écoles</a:t>
            </a:r>
            <a:r>
              <a:rPr lang="fr-CA" dirty="0"/>
              <a:t>)</a:t>
            </a:r>
            <a:endParaRPr lang="fr-CA" b="1" dirty="0">
              <a:solidFill>
                <a:schemeClr val="tx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endParaRPr lang="fr-CA" dirty="0">
              <a:solidFill>
                <a:schemeClr val="tx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CA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r>
              <a:rPr lang="fr-CA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L’horaire et le numéro de l’autobus seront indiqués sur le laissez-passer. </a:t>
            </a:r>
          </a:p>
          <a:p>
            <a:endParaRPr lang="fr-CA" dirty="0">
              <a:solidFill>
                <a:schemeClr val="tx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CA" dirty="0">
                <a:solidFill>
                  <a:schemeClr val="tx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laissez-passer vous sera remis à l’accueil administratif. </a:t>
            </a:r>
          </a:p>
          <a:p>
            <a:endParaRPr lang="fr-CA" dirty="0">
              <a:solidFill>
                <a:schemeClr val="tx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Transport scolaire: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Pour les enfants de la maternelle, votre présence est essentielle à l’arrêt d’autobus matin et soir. Le chauffeur ne sera pas en mesure d’évaluer si un parent est à la maison ou non si vous n’êtes pas présent à l’arrêt, il en est donc de votre responsabilité.</a:t>
            </a:r>
            <a:endParaRPr lang="fr-CA" sz="2600" b="0" i="0" dirty="0">
              <a:solidFill>
                <a:srgbClr val="000000"/>
              </a:solidFill>
              <a:effectLst/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 algn="l" rtl="0" fontAlgn="base">
              <a:lnSpc>
                <a:spcPct val="170000"/>
              </a:lnSpc>
              <a:buNone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Nous vous conseillons de rappeler à votre enfant ce qu’il devra faire après l’école.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​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Ce soir, service de garde!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​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Ce soir, j’irai te chercher à la clôture!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​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Ce soir, tu vas chez papa!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​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CA" sz="2600" b="0" i="0" u="none" strike="noStrike" dirty="0">
                <a:solidFill>
                  <a:srgbClr val="000000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Ce soir tu prends l’autobus!</a:t>
            </a:r>
          </a:p>
          <a:p>
            <a:pPr algn="l" rtl="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2600" b="0" i="0" dirty="0">
              <a:solidFill>
                <a:srgbClr val="000000"/>
              </a:solidFill>
              <a:effectLst/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 algn="ctr">
              <a:buNone/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 cas de doute, nous garderons votre enfant à l’école.</a:t>
            </a:r>
          </a:p>
          <a:p>
            <a:endParaRPr lang="fr-CA" dirty="0">
              <a:solidFill>
                <a:schemeClr val="tx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endParaRPr lang="fr-CA" dirty="0">
              <a:solidFill>
                <a:srgbClr val="002060"/>
              </a:solidFill>
            </a:endParaRPr>
          </a:p>
          <a:p>
            <a:endParaRPr lang="fr-CA" dirty="0">
              <a:solidFill>
                <a:srgbClr val="002060"/>
              </a:solidFill>
            </a:endParaRPr>
          </a:p>
          <a:p>
            <a:endParaRPr lang="fr-CA" dirty="0">
              <a:solidFill>
                <a:srgbClr val="002060"/>
              </a:solidFill>
            </a:endParaRPr>
          </a:p>
          <a:p>
            <a:endParaRPr lang="fr-CA" dirty="0">
              <a:solidFill>
                <a:srgbClr val="002060"/>
              </a:solidFill>
            </a:endParaRPr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r="21042"/>
          <a:stretch/>
        </p:blipFill>
        <p:spPr>
          <a:xfrm>
            <a:off x="7606579" y="6369"/>
            <a:ext cx="4582245" cy="68447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DFE249-A240-D8AA-8D3D-E9BCD3C0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471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083">
        <p:fade/>
      </p:transition>
    </mc:Choice>
    <mc:Fallback>
      <p:transition spd="med" advTm="102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3F0FEC3-72D9-B666-F591-EB1CFD23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71" y="5206451"/>
            <a:ext cx="10157354" cy="1397000"/>
          </a:xfrm>
        </p:spPr>
        <p:txBody>
          <a:bodyPr>
            <a:normAutofit/>
          </a:bodyPr>
          <a:lstStyle/>
          <a:p>
            <a:r>
              <a:rPr lang="fr-CA" sz="3200" dirty="0">
                <a:solidFill>
                  <a:srgbClr val="0070C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L’autonomie à la toilette est requis!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4BD712C-66DC-A9A7-CAC2-57FE444F4B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700" y="1425228"/>
            <a:ext cx="4972050" cy="647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Des toilettes se trouvent à</a:t>
            </a:r>
          </a:p>
          <a:p>
            <a:pPr marL="0" indent="0" algn="ctr">
              <a:buNone/>
            </a:pPr>
            <a:r>
              <a:rPr lang="fr-CA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proximité de la classe </a:t>
            </a:r>
          </a:p>
          <a:p>
            <a:pPr marL="0" indent="0" algn="ctr">
              <a:buNone/>
            </a:pPr>
            <a:r>
              <a:rPr lang="fr-CA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pour nos 5 ans.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FA2587E-A162-AA2F-2252-4862592383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21319" y="2971800"/>
            <a:ext cx="4976812" cy="27758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CA" sz="22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>
              <a:buNone/>
            </a:pPr>
            <a:r>
              <a:rPr lang="fr-CA" sz="2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L’enfant peut s’y rendre en tout temps. </a:t>
            </a:r>
          </a:p>
          <a:p>
            <a:pPr marL="0" indent="0">
              <a:buNone/>
            </a:pPr>
            <a:r>
              <a:rPr lang="fr-CA" sz="2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ratio enfants/adulte(s) ne permet pas un accompagnement individualisé pour ceux qui ne sont pas autonomes.</a:t>
            </a:r>
          </a:p>
          <a:p>
            <a:pPr marL="0" indent="0">
              <a:buNone/>
            </a:pPr>
            <a:r>
              <a:rPr lang="fr-CA" sz="2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Les enfants qui fréquentent la maternelle doivent être propres.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EFD435-6E88-2C4C-5B95-AE1FAFBA2B21}"/>
              </a:ext>
            </a:extLst>
          </p:cNvPr>
          <p:cNvSpPr txBox="1"/>
          <p:nvPr/>
        </p:nvSpPr>
        <p:spPr>
          <a:xfrm>
            <a:off x="714230" y="340902"/>
            <a:ext cx="10760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Les toilettes</a:t>
            </a:r>
            <a:endParaRPr lang="fr-CA" sz="4400" dirty="0"/>
          </a:p>
        </p:txBody>
      </p:sp>
      <p:pic>
        <p:nvPicPr>
          <p:cNvPr id="1026" name="Picture 2" descr="Nos toilettes publiques, même celles avec meilleurs matériaux, offrent généralement très peu d'intimité.">
            <a:extLst>
              <a:ext uri="{FF2B5EF4-FFF2-40B4-BE49-F238E27FC236}">
                <a16:creationId xmlns:a16="http://schemas.microsoft.com/office/drawing/2014/main" id="{ACF18F73-F08A-4EAF-55A5-D0BFCE10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36" y="1524732"/>
            <a:ext cx="5716375" cy="380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33913D-222D-1E63-1EC1-58C95DF6E624}"/>
              </a:ext>
            </a:extLst>
          </p:cNvPr>
          <p:cNvSpPr txBox="1"/>
          <p:nvPr/>
        </p:nvSpPr>
        <p:spPr>
          <a:xfrm>
            <a:off x="6373495" y="5333267"/>
            <a:ext cx="3015569" cy="574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CA" sz="9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(photo: Annie-Claude Brisson/Archives Le Quotidien)</a:t>
            </a:r>
          </a:p>
          <a:p>
            <a:pPr>
              <a:lnSpc>
                <a:spcPct val="95000"/>
              </a:lnSpc>
            </a:pPr>
            <a:endParaRPr lang="fr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196FB58-FB08-5BE0-A547-42F1A1F7D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826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867">
        <p:fade/>
      </p:transition>
    </mc:Choice>
    <mc:Fallback>
      <p:transition spd="med" advTm="56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9756" y="188640"/>
            <a:ext cx="95925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Matériel scolaire</a:t>
            </a:r>
            <a:endParaRPr lang="fr-CA" sz="4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D5D5CD-7245-4337-30F7-50CCDAEFA6E4}"/>
              </a:ext>
            </a:extLst>
          </p:cNvPr>
          <p:cNvSpPr txBox="1"/>
          <p:nvPr/>
        </p:nvSpPr>
        <p:spPr>
          <a:xfrm>
            <a:off x="391886" y="1698171"/>
            <a:ext cx="6161313" cy="231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000" baseline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La liste des fournitures scolaires à </a:t>
            </a:r>
            <a:r>
              <a:rPr lang="fr-FR" sz="2000" b="1" baseline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acheter et identifier au nom de votre enfant</a:t>
            </a:r>
            <a:r>
              <a:rPr lang="fr-FR" sz="2000" baseline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:</a:t>
            </a:r>
          </a:p>
          <a:p>
            <a:pPr algn="ctr">
              <a:lnSpc>
                <a:spcPct val="95000"/>
              </a:lnSpc>
            </a:pPr>
            <a:endParaRPr lang="fr-FR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>
              <a:lnSpc>
                <a:spcPct val="95000"/>
              </a:lnSpc>
            </a:pPr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La liste vous sera envoyée par courriel en juin.</a:t>
            </a:r>
          </a:p>
          <a:p>
            <a:pPr algn="ctr">
              <a:lnSpc>
                <a:spcPct val="95000"/>
              </a:lnSpc>
            </a:pPr>
            <a:endParaRPr lang="fr-FR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>
              <a:lnSpc>
                <a:spcPct val="95000"/>
              </a:lnSpc>
            </a:pPr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Elle sera disponible sur le site </a:t>
            </a:r>
            <a:r>
              <a:rPr lang="fr-FR" sz="2000" baseline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de l’école:</a:t>
            </a:r>
          </a:p>
          <a:p>
            <a:pPr algn="ctr">
              <a:lnSpc>
                <a:spcPct val="95000"/>
              </a:lnSpc>
            </a:pPr>
            <a:r>
              <a:rPr lang="fr-CA" sz="1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5"/>
              </a:rPr>
              <a:t>Deux-Rives - Centre de services scolaire de la Région-de-Sherbrooke</a:t>
            </a:r>
            <a:endParaRPr lang="fr-CA" sz="16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C4945D6-9911-3557-3B3F-DF7B205EF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547" y="-102557"/>
            <a:ext cx="5510230" cy="70631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7DD431-7468-223D-5645-24D3958A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326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109">
        <p:fade/>
      </p:transition>
    </mc:Choice>
    <mc:Fallback>
      <p:transition spd="med" advTm="66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924013" y="521845"/>
            <a:ext cx="11687827" cy="1031134"/>
          </a:xfrm>
        </p:spPr>
        <p:txBody>
          <a:bodyPr rtlCol="0">
            <a:normAutofit fontScale="90000"/>
          </a:bodyPr>
          <a:lstStyle/>
          <a:p>
            <a:pPr rtl="0"/>
            <a:b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</a:br>
            <a:endParaRPr lang="fr-FR" sz="3600" dirty="0">
              <a:solidFill>
                <a:srgbClr val="002060"/>
              </a:solidFill>
              <a:highlight>
                <a:srgbClr val="FF00FF"/>
              </a:highlight>
              <a:latin typeface="KG Second Chances Sketch" panose="020000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07909B-6E64-24D4-860B-4276D1BFD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663" y="294847"/>
            <a:ext cx="3586243" cy="62683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69049D-2B38-85B1-89B3-9A2D5724EDD5}"/>
              </a:ext>
            </a:extLst>
          </p:cNvPr>
          <p:cNvSpPr txBox="1"/>
          <p:nvPr/>
        </p:nvSpPr>
        <p:spPr>
          <a:xfrm>
            <a:off x="748665" y="5418122"/>
            <a:ext cx="6091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6"/>
              </a:rPr>
              <a:t>Mon enfant commence la maternelle (carrefourmonteregie.ca)</a:t>
            </a:r>
            <a:endParaRPr lang="fr-CA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1992A0-CA0D-759D-78B6-30DC5980C9B2}"/>
              </a:ext>
            </a:extLst>
          </p:cNvPr>
          <p:cNvSpPr txBox="1"/>
          <p:nvPr/>
        </p:nvSpPr>
        <p:spPr>
          <a:xfrm>
            <a:off x="748665" y="612629"/>
            <a:ext cx="1247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Des idées pour </a:t>
            </a:r>
          </a:p>
          <a:p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accompagner votre enfant</a:t>
            </a:r>
            <a:endParaRPr lang="fr-CA" sz="3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87D4BAC-46E9-4B32-51F8-59EF172D7979}"/>
              </a:ext>
            </a:extLst>
          </p:cNvPr>
          <p:cNvSpPr txBox="1"/>
          <p:nvPr/>
        </p:nvSpPr>
        <p:spPr>
          <a:xfrm>
            <a:off x="748665" y="2341345"/>
            <a:ext cx="5645825" cy="1848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L’entrée à l’école entraîne plusieurs changements dans la vie de l’enfant et sa famille. </a:t>
            </a:r>
          </a:p>
          <a:p>
            <a:pPr>
              <a:lnSpc>
                <a:spcPct val="95000"/>
              </a:lnSpc>
            </a:pPr>
            <a:endParaRPr lang="fr-CA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Plusieurs ressources</a:t>
            </a:r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pour apprivoiser cette transition importante sont disponibles. </a:t>
            </a:r>
            <a:endParaRPr lang="fr-CA" sz="2000" dirty="0">
              <a:highlight>
                <a:srgbClr val="FF00FF"/>
              </a:highlight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12C2CA-310B-803D-3052-D7B792E8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643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74">
        <p:fade/>
      </p:transition>
    </mc:Choice>
    <mc:Fallback>
      <p:transition spd="med" advTm="27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146023" y="1253528"/>
            <a:ext cx="8694202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Ressources à consulter:</a:t>
            </a:r>
          </a:p>
          <a:p>
            <a:pPr>
              <a:lnSpc>
                <a:spcPct val="95000"/>
              </a:lnSpc>
            </a:pP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hlinkClick r:id="rId5"/>
            </a:endParaRPr>
          </a:p>
          <a:p>
            <a:pPr>
              <a:lnSpc>
                <a:spcPct val="95000"/>
              </a:lnSpc>
            </a:pP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5"/>
              </a:rPr>
              <a:t>Passage vers la maternelle - Centre de services scolaire de la Région-de-Sherbrooke (gouv.qc.ca)</a:t>
            </a:r>
            <a:endParaRPr lang="fr-CA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lnSpc>
                <a:spcPct val="95000"/>
              </a:lnSpc>
            </a:pPr>
            <a:endParaRPr lang="fr-CA" dirty="0"/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lnSpc>
                <a:spcPct val="95000"/>
              </a:lnSpc>
            </a:pPr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88149-1AB4-93D8-A87C-1CDF0AA33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23" y="3429000"/>
            <a:ext cx="4464199" cy="29061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FE76AB-075C-C416-5C11-84EE4DEDB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927" y="3429000"/>
            <a:ext cx="4331388" cy="28058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4C5118-D651-3771-C71B-6A718A9246ED}"/>
              </a:ext>
            </a:extLst>
          </p:cNvPr>
          <p:cNvSpPr txBox="1"/>
          <p:nvPr/>
        </p:nvSpPr>
        <p:spPr>
          <a:xfrm>
            <a:off x="1146023" y="6355503"/>
            <a:ext cx="71181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>
                <a:hlinkClick r:id="rId8"/>
              </a:rPr>
              <a:t>napperon_colibri_2022_adapte.indd (carrefourmonteregie.ca)</a:t>
            </a:r>
            <a:endParaRPr lang="fr-CA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F2DE56-3206-B60D-7FF1-F2DC9A7FBBB5}"/>
              </a:ext>
            </a:extLst>
          </p:cNvPr>
          <p:cNvSpPr txBox="1"/>
          <p:nvPr/>
        </p:nvSpPr>
        <p:spPr>
          <a:xfrm>
            <a:off x="623514" y="223681"/>
            <a:ext cx="12470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Des idées pour accompagner votre enfant</a:t>
            </a:r>
            <a:endParaRPr lang="fr-CA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8F9BAB-5CF1-338B-A4A9-16E4434D7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841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365">
        <p:fade/>
      </p:transition>
    </mc:Choice>
    <mc:Fallback>
      <p:transition spd="med" advTm="20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AAEC2053-B04A-65AD-9830-E503C0F62E92}"/>
              </a:ext>
            </a:extLst>
          </p:cNvPr>
          <p:cNvSpPr txBox="1"/>
          <p:nvPr/>
        </p:nvSpPr>
        <p:spPr>
          <a:xfrm>
            <a:off x="938744" y="4909283"/>
            <a:ext cx="9527563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5"/>
              </a:rPr>
              <a:t>En route vers l’école, une journée à la maternelle</a:t>
            </a: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 4m51</a:t>
            </a:r>
          </a:p>
          <a:p>
            <a:pPr>
              <a:lnSpc>
                <a:spcPct val="150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6"/>
              </a:rPr>
              <a:t>Une journée à la maternelle</a:t>
            </a: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 5m12</a:t>
            </a:r>
          </a:p>
          <a:p>
            <a:pPr>
              <a:lnSpc>
                <a:spcPct val="95000"/>
              </a:lnSpc>
            </a:pPr>
            <a:endParaRPr lang="fr-CA" dirty="0">
              <a:highlight>
                <a:srgbClr val="00FFFF"/>
              </a:highlight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C7C9687-905F-A204-99DA-0D5B83EB2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966" y="1173120"/>
            <a:ext cx="5794284" cy="32379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302BD8-43F0-EC58-A5CF-86C43E6D9773}"/>
              </a:ext>
            </a:extLst>
          </p:cNvPr>
          <p:cNvSpPr txBox="1"/>
          <p:nvPr/>
        </p:nvSpPr>
        <p:spPr>
          <a:xfrm>
            <a:off x="754142" y="256632"/>
            <a:ext cx="12470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Des idées pour accompagner votre enfant</a:t>
            </a:r>
            <a:endParaRPr lang="fr-CA" sz="3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F8DC30-F0D5-797F-6CD7-C861EE17BD90}"/>
              </a:ext>
            </a:extLst>
          </p:cNvPr>
          <p:cNvSpPr txBox="1"/>
          <p:nvPr/>
        </p:nvSpPr>
        <p:spPr>
          <a:xfrm>
            <a:off x="938744" y="2331520"/>
            <a:ext cx="3850970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Visionner avec votre enfant des vidéos qui présentent une journée à la maternelle.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A36981-C6DC-43F0-9C16-D6F20CDBB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703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818">
        <p:fade/>
      </p:transition>
    </mc:Choice>
    <mc:Fallback>
      <p:transition spd="med" advTm="19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7B2CADE-3B2F-4BB6-5D2B-99744F487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030" name="Picture 6" descr="Students playing at schoolyard during the break time">
            <a:extLst>
              <a:ext uri="{FF2B5EF4-FFF2-40B4-BE49-F238E27FC236}">
                <a16:creationId xmlns:a16="http://schemas.microsoft.com/office/drawing/2014/main" id="{D72CD1B1-F71A-2DE2-0C26-1AB3663A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1598034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EAFB88-00FA-F644-5469-D1499384A8C0}"/>
              </a:ext>
            </a:extLst>
          </p:cNvPr>
          <p:cNvSpPr txBox="1"/>
          <p:nvPr/>
        </p:nvSpPr>
        <p:spPr>
          <a:xfrm>
            <a:off x="754142" y="2307104"/>
            <a:ext cx="4971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21212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Jouer dans la cour de l’école avec votre enfant.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endParaRPr lang="fr-CA" dirty="0">
              <a:solidFill>
                <a:srgbClr val="21212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261938" indent="-261938" algn="l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212121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Faire le trajet entre la maison et l’école.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D08A0F-5AC3-446D-DD5A-0EFC5581E20B}"/>
              </a:ext>
            </a:extLst>
          </p:cNvPr>
          <p:cNvSpPr txBox="1"/>
          <p:nvPr/>
        </p:nvSpPr>
        <p:spPr>
          <a:xfrm>
            <a:off x="754142" y="256632"/>
            <a:ext cx="12470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Des idées pour accompagner votre enfant</a:t>
            </a:r>
            <a:endParaRPr lang="fr-CA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242BA3-FF35-D133-53E4-52FB1E5B1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570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193">
        <p:fade/>
      </p:transition>
    </mc:Choice>
    <mc:Fallback>
      <p:transition spd="med" advTm="32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17309" y="0"/>
            <a:ext cx="10157354" cy="1397000"/>
          </a:xfrm>
        </p:spPr>
        <p:txBody>
          <a:bodyPr rtlCol="0"/>
          <a:lstStyle/>
          <a:p>
            <a:pPr rtl="0"/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Sujets abordés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1117310" y="1701800"/>
            <a:ext cx="5718919" cy="491671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Présentation du personnel</a:t>
            </a:r>
          </a:p>
          <a:p>
            <a:pPr rtl="0"/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Valeurs de l’école</a:t>
            </a:r>
          </a:p>
          <a:p>
            <a:pPr rtl="0"/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Calendrier scolaire et Horaire</a:t>
            </a:r>
          </a:p>
          <a:p>
            <a:pPr rtl="0"/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Service de garde</a:t>
            </a:r>
          </a:p>
          <a:p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Différence CPE/École</a:t>
            </a:r>
          </a:p>
          <a:p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Matériel scolaire</a:t>
            </a:r>
          </a:p>
          <a:p>
            <a:pPr rtl="0"/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Des idées pour accompagner le passage vers l’école </a:t>
            </a:r>
          </a:p>
          <a:p>
            <a:pPr marL="0" indent="0" rtl="0">
              <a:buNone/>
            </a:pPr>
            <a:endParaRPr lang="fr-FR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 rtl="0">
              <a:buNone/>
            </a:pPr>
            <a:r>
              <a:rPr lang="fr-FR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Durée de la présentation: environ 15 minutes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67" y="2370584"/>
            <a:ext cx="4699248" cy="313283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1331F08-0B28-27C6-DA74-C8BF5EFD5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654">
        <p:fade/>
      </p:transition>
    </mc:Choice>
    <mc:Fallback>
      <p:transition spd="med" advTm="37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62036" y="73089"/>
            <a:ext cx="11526789" cy="1080798"/>
          </a:xfrm>
        </p:spPr>
        <p:txBody>
          <a:bodyPr rtlCol="0">
            <a:normAutofit/>
          </a:bodyPr>
          <a:lstStyle/>
          <a:p>
            <a:pPr rtl="0"/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Le Programme-cycle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CBA56A-ABC7-3686-B04A-2F3E2ACF2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712" y="591716"/>
            <a:ext cx="3472171" cy="53580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C3808B7-10E3-EA55-7FDF-B9E329052B20}"/>
              </a:ext>
            </a:extLst>
          </p:cNvPr>
          <p:cNvSpPr txBox="1"/>
          <p:nvPr/>
        </p:nvSpPr>
        <p:spPr>
          <a:xfrm rot="10800000" flipV="1">
            <a:off x="1012119" y="1920125"/>
            <a:ext cx="5682428" cy="301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À la maternelle, </a:t>
            </a:r>
          </a:p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jeu est le moyen privilégié d’apprentissage.  </a:t>
            </a:r>
          </a:p>
          <a:p>
            <a:pPr>
              <a:lnSpc>
                <a:spcPct val="95000"/>
              </a:lnSpc>
            </a:pPr>
            <a:endParaRPr lang="fr-CA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endParaRPr lang="fr-CA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Quelques informations sur le Programme-cycle 4 et 5 ans :</a:t>
            </a:r>
          </a:p>
          <a:p>
            <a:pPr>
              <a:lnSpc>
                <a:spcPct val="95000"/>
              </a:lnSpc>
            </a:pPr>
            <a:endParaRPr lang="fr-CA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95000"/>
              </a:lnSpc>
            </a:pP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6"/>
              </a:rPr>
              <a:t>Votre enfant entre à la maternelle 4 ans ou 5 ans _ Information à l’intention des parents (gouv.qc.ca)</a:t>
            </a:r>
            <a:r>
              <a:rPr lang="fr-CA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2CC11F-C357-A4D1-5056-140AA161E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491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612">
        <p:fade/>
      </p:transition>
    </mc:Choice>
    <mc:Fallback>
      <p:transition spd="med" advTm="21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365" y="132843"/>
            <a:ext cx="10157354" cy="1397000"/>
          </a:xfrm>
        </p:spPr>
        <p:txBody>
          <a:bodyPr/>
          <a:lstStyle/>
          <a:p>
            <a:r>
              <a:rPr lang="fr-CA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Vos questions</a:t>
            </a:r>
          </a:p>
        </p:txBody>
      </p:sp>
      <p:pic>
        <p:nvPicPr>
          <p:cNvPr id="7170" name="Picture 2" descr="Question Mark on Speech Bubble">
            <a:extLst>
              <a:ext uri="{FF2B5EF4-FFF2-40B4-BE49-F238E27FC236}">
                <a16:creationId xmlns:a16="http://schemas.microsoft.com/office/drawing/2014/main" id="{8B9BF3FD-C1C5-87AF-2C0F-770D4828F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/>
          <a:stretch/>
        </p:blipFill>
        <p:spPr bwMode="auto">
          <a:xfrm>
            <a:off x="5219462" y="349243"/>
            <a:ext cx="6644972" cy="54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1D86CE-D694-2CF1-6A93-B7F11EC2B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4334">
        <p:fade/>
      </p:transition>
    </mc:Choice>
    <mc:Fallback>
      <p:transition spd="med" advTm="12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8E13E-7E89-5A39-E2C9-D0B4A1B8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Présentation du personnel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689688-BDBB-8BB6-A8D8-E6EBA3BFC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01800"/>
            <a:ext cx="11480800" cy="4470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Direction: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Marie-Christine Bélisle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Direction adjointe: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Anik Robert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Secrétaire: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Jessica Clark Ménard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Enseignante maternelle 4 ans: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Caroline St-Pierre 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Enseignantes maternelle 5 ans: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Caroline Boivin, Isabelle Champagne, Marie-Ève Cardinal et Clara Godbout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Technicienne en service de garde: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Nathalie Blais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Techniciennes en éducation spécialisée: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Jacinthe Dubois et Mélanie </a:t>
            </a:r>
            <a:r>
              <a:rPr lang="fr-CA" sz="17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Lagüe</a:t>
            </a:r>
            <a:endParaRPr lang="fr-CA" sz="17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Psychoéducatrice: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Myriam Lacroix</a:t>
            </a:r>
          </a:p>
          <a:p>
            <a:pPr marL="0" indent="0">
              <a:buNone/>
            </a:pPr>
            <a:r>
              <a:rPr lang="fr-CA" sz="2000" b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Concierge: </a:t>
            </a:r>
            <a:r>
              <a:rPr lang="fr-CA" sz="17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Yannick Beaudoin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CBEB8C4-7D54-6562-DFF3-C8ABA24FF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372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290">
        <p:fade/>
      </p:transition>
    </mc:Choice>
    <mc:Fallback>
      <p:transition spd="med" advTm="108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96ED-9C04-FD1B-0A33-F809CD2A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94D06-8D16-E963-A961-E9932644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Les valeurs de notre école</a:t>
            </a:r>
            <a:endParaRPr lang="fr-CA" dirty="0"/>
          </a:p>
        </p:txBody>
      </p:sp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512E8D1D-5F55-32B1-EA5B-9CA2E51B1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2370" y="1818986"/>
            <a:ext cx="2424297" cy="3469775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388373-05E6-886F-4E05-79B1A7F5A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636" y="1849393"/>
            <a:ext cx="2424298" cy="347539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83C577E-2ED6-A9E3-C3B8-D49FD85F1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400" y="1818986"/>
            <a:ext cx="2424298" cy="3431897"/>
          </a:xfrm>
          <a:prstGeom prst="rect">
            <a:avLst/>
          </a:prstGeom>
        </p:spPr>
      </p:pic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4F87655D-9C94-0432-737E-4CA29F278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311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977">
        <p:fade/>
      </p:transition>
    </mc:Choice>
    <mc:Fallback>
      <p:transition spd="med" advTm="68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0B52C4-94D1-1DBD-5978-0B0E46BB8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70" y="26319"/>
            <a:ext cx="3852696" cy="2565771"/>
          </a:xfrm>
          <a:prstGeom prst="rect">
            <a:avLst/>
          </a:prstGeom>
          <a:noFill/>
        </p:spPr>
      </p:pic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75455" y="-334251"/>
            <a:ext cx="9936057" cy="1397000"/>
          </a:xfrm>
        </p:spPr>
        <p:txBody>
          <a:bodyPr rtlCol="0"/>
          <a:lstStyle/>
          <a:p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À mettre à l’agenda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575456" y="1410252"/>
            <a:ext cx="11259210" cy="4818270"/>
          </a:xfrm>
        </p:spPr>
        <p:txBody>
          <a:bodyPr rtlCol="0">
            <a:normAutofit/>
          </a:bodyPr>
          <a:lstStyle/>
          <a:p>
            <a:pPr rtl="0"/>
            <a:r>
              <a:rPr lang="fr-FR" sz="2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Accueil administratif : le jeudi 14 août</a:t>
            </a:r>
          </a:p>
          <a:p>
            <a:pPr lvl="1"/>
            <a:r>
              <a:rPr lang="fr-FR" b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Obtenir des documents (ex: le laissez-passer d’autobus)</a:t>
            </a:r>
          </a:p>
          <a:p>
            <a:pPr lvl="1"/>
            <a:r>
              <a:rPr lang="fr-FR" b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Payer des frais (ex: photocopies, inscription au service de garde)</a:t>
            </a:r>
          </a:p>
          <a:p>
            <a:pPr lvl="1"/>
            <a:endParaRPr lang="fr-FR" dirty="0">
              <a:highlight>
                <a:srgbClr val="FFFF00"/>
              </a:highlight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FR" sz="2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Rencontre de parents avec l’enseignante: le 21 août à 18 h 30. </a:t>
            </a:r>
          </a:p>
          <a:p>
            <a:pPr marL="0" indent="0">
              <a:buNone/>
            </a:pPr>
            <a:r>
              <a:rPr lang="fr-FR" sz="1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(Rencontre sans la présence des enfants)</a:t>
            </a:r>
          </a:p>
          <a:p>
            <a:pPr lvl="1"/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Avoir des informations sur </a:t>
            </a:r>
          </a:p>
          <a:p>
            <a:pPr lvl="2"/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déroulement de la première journée de classe</a:t>
            </a:r>
          </a:p>
          <a:p>
            <a:pPr lvl="2"/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 programme et le fonctionnement de la classe</a:t>
            </a:r>
          </a:p>
          <a:p>
            <a:r>
              <a:rPr lang="fr-FR" sz="2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Premier jour d’école pour les élèves : 25 août</a:t>
            </a:r>
          </a:p>
          <a:p>
            <a:endParaRPr lang="fr-FR" dirty="0"/>
          </a:p>
          <a:p>
            <a:pPr marL="853290" lvl="2" indent="0">
              <a:buNone/>
            </a:pPr>
            <a:endParaRPr lang="fr-FR" b="0" dirty="0"/>
          </a:p>
          <a:p>
            <a:pPr lvl="2"/>
            <a:endParaRPr lang="fr-FR" dirty="0"/>
          </a:p>
          <a:p>
            <a:pPr lvl="2"/>
            <a:endParaRPr lang="fr-FR" b="0" dirty="0"/>
          </a:p>
          <a:p>
            <a:pPr marL="426645" lvl="1" indent="0">
              <a:buNone/>
            </a:pP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0CD48B7-5890-8825-7DF6-D39F4F7FF5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FF45FCA-8A75-9B25-3311-F8133C6F3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849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515">
        <p:fade/>
      </p:transition>
    </mc:Choice>
    <mc:Fallback>
      <p:transition spd="med" advTm="128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14052" y="252438"/>
            <a:ext cx="10157354" cy="924520"/>
          </a:xfrm>
        </p:spPr>
        <p:txBody>
          <a:bodyPr rtlCol="0"/>
          <a:lstStyle/>
          <a:p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Calendrier scolaire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730292" y="2069627"/>
            <a:ext cx="6034299" cy="1866268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Dates 		 </a:t>
            </a: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→</a:t>
            </a:r>
            <a:r>
              <a:rPr lang="fr-FR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congés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fr-FR" sz="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pPr marL="0" indent="0" rtl="0">
              <a:buNone/>
            </a:pPr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Dates 		</a:t>
            </a:r>
            <a:r>
              <a:rPr lang="fr-CA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→ </a:t>
            </a:r>
            <a:r>
              <a:rPr lang="fr-FR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journées pédagogiques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9404FA85-EB47-62CE-1068-F9492BB5DB56}"/>
              </a:ext>
            </a:extLst>
          </p:cNvPr>
          <p:cNvSpPr/>
          <p:nvPr/>
        </p:nvSpPr>
        <p:spPr>
          <a:xfrm>
            <a:off x="2372173" y="2090876"/>
            <a:ext cx="457200" cy="4572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119D2-5794-E25E-2E97-A1288B5F62A4}"/>
              </a:ext>
            </a:extLst>
          </p:cNvPr>
          <p:cNvSpPr/>
          <p:nvPr/>
        </p:nvSpPr>
        <p:spPr>
          <a:xfrm>
            <a:off x="2245185" y="2972944"/>
            <a:ext cx="711176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027681-ADC1-353F-0F88-23562E592B4C}"/>
              </a:ext>
            </a:extLst>
          </p:cNvPr>
          <p:cNvSpPr txBox="1"/>
          <p:nvPr/>
        </p:nvSpPr>
        <p:spPr>
          <a:xfrm>
            <a:off x="514052" y="4404713"/>
            <a:ext cx="558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63" indent="0" algn="ctr" rtl="0">
              <a:buNone/>
            </a:pPr>
            <a:r>
              <a:rPr lang="fr-FR" sz="2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Lors des journées pédagogiques, vous pouvez inscrire votre enfant au service de garde ($). </a:t>
            </a:r>
            <a:r>
              <a:rPr lang="fr-FR" sz="2200" b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Vous devez alors assumer son transport à l’école</a:t>
            </a:r>
            <a:r>
              <a:rPr lang="fr-FR" sz="2400" b="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.</a:t>
            </a:r>
            <a:endParaRPr lang="fr-FR"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1C197BD-AD66-619B-0B3C-746722801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91" y="205561"/>
            <a:ext cx="4888567" cy="6446877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9822C9B-7847-0ED1-B1BC-5D28ACF2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205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543">
        <p:fade/>
      </p:transition>
    </mc:Choice>
    <mc:Fallback>
      <p:transition spd="med" advTm="86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16632"/>
            <a:ext cx="4536504" cy="1775993"/>
          </a:xfrm>
          <a:prstGeom prst="rect">
            <a:avLst/>
          </a:prstGeom>
        </p:spPr>
      </p:pic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3862163" y="-1"/>
            <a:ext cx="8109703" cy="1892625"/>
          </a:xfrm>
        </p:spPr>
        <p:txBody>
          <a:bodyPr rtlCol="0"/>
          <a:lstStyle/>
          <a:p>
            <a:pPr algn="ctr" rtl="0"/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Horaire d’une journée </a:t>
            </a:r>
            <a:b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</a:br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à l’école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19AC39D6-82DE-4CD2-F8E7-77D0F0544C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449557"/>
              </p:ext>
            </p:extLst>
          </p:nvPr>
        </p:nvGraphicFramePr>
        <p:xfrm>
          <a:off x="1083734" y="2640112"/>
          <a:ext cx="10156824" cy="4058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96066">
                  <a:extLst>
                    <a:ext uri="{9D8B030D-6E8A-4147-A177-3AD203B41FA5}">
                      <a16:colId xmlns:a16="http://schemas.microsoft.com/office/drawing/2014/main" val="2898013256"/>
                    </a:ext>
                  </a:extLst>
                </a:gridCol>
                <a:gridCol w="7760758">
                  <a:extLst>
                    <a:ext uri="{9D8B030D-6E8A-4147-A177-3AD203B41FA5}">
                      <a16:colId xmlns:a16="http://schemas.microsoft.com/office/drawing/2014/main" val="15748776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Horaire des élèves à la maternelle 5 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8 h 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Entrée des élèves et début des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23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8 h à 10 h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Période en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31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10 h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Période d’encadrement du service de garde pour le dîner.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642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12 h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Entrée des élèves et début des classes</a:t>
                      </a:r>
                    </a:p>
                    <a:p>
                      <a:endParaRPr lang="fr-CA" sz="18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02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12 h 55 à 14 h 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Période en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5321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14 h 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Période d’encadrement du service de garde pour la fin de la journée.</a:t>
                      </a:r>
                    </a:p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Fin des classes et retour à la maison (service de garde ou autobus)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208047"/>
                  </a:ext>
                </a:extLst>
              </a:tr>
              <a:tr h="336768"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15 h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Départ des autobus pour les élèves transportés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9659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Attention, une inscription au service de garde est requise après 15 h 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18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796769"/>
                  </a:ext>
                </a:extLst>
              </a:tr>
            </a:tbl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E15A659-4256-AB33-1E98-8B50CD30E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909">
        <p:fade/>
      </p:transition>
    </mc:Choice>
    <mc:Fallback>
      <p:transition spd="med" advTm="79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7DF41-FF8B-6755-C50F-F7A55072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42" y="143932"/>
            <a:ext cx="10157354" cy="719667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Horaire d’une journée en classe</a:t>
            </a:r>
            <a:endParaRPr lang="fr-CA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9F39EA-DD64-2635-E898-226FEEB18B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812641"/>
              </p:ext>
            </p:extLst>
          </p:nvPr>
        </p:nvGraphicFramePr>
        <p:xfrm>
          <a:off x="1092200" y="863599"/>
          <a:ext cx="10156824" cy="59740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28333">
                  <a:extLst>
                    <a:ext uri="{9D8B030D-6E8A-4147-A177-3AD203B41FA5}">
                      <a16:colId xmlns:a16="http://schemas.microsoft.com/office/drawing/2014/main" val="4235181928"/>
                    </a:ext>
                  </a:extLst>
                </a:gridCol>
                <a:gridCol w="7828491">
                  <a:extLst>
                    <a:ext uri="{9D8B030D-6E8A-4147-A177-3AD203B41FA5}">
                      <a16:colId xmlns:a16="http://schemas.microsoft.com/office/drawing/2014/main" val="151388264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sz="110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Arrivée en autobus, marcheurs ou </a:t>
                      </a:r>
                      <a:r>
                        <a:rPr lang="fr-CA" sz="1100" dirty="0" err="1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sdg</a:t>
                      </a:r>
                      <a:endParaRPr lang="fr-CA" sz="11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28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8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Accueil à la cafétéria</a:t>
                      </a:r>
                    </a:p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Direction vestiaire de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82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8 h 15 à 8 h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Jeux libres à l’extérieur (Prévoir un habillement en conséquence)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60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9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Collation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5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9 h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Accueil en classe, causerie, animation, ami du jour,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17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9 h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Jeux libres, ateliers, projets,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71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10 h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Rangement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89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10 h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Toilettes en groupe, lavage des 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73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10 h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Dîner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46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12 h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Entrée en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85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13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Accueil, relaxation et calendrier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3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13 h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Jeux libres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117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14 h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Rangement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83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14 h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Sac, habillage et jeux extérieurs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5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14 h 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50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Fin de la journée de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0117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sz="1100" b="1" dirty="0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Départ des autobus, marcheurs ou </a:t>
                      </a:r>
                      <a:r>
                        <a:rPr lang="fr-CA" sz="1100" b="1" dirty="0" err="1">
                          <a:latin typeface="Andika" panose="02000000000000000000" pitchFamily="2" charset="0"/>
                          <a:ea typeface="Andika" panose="02000000000000000000" pitchFamily="2" charset="0"/>
                          <a:cs typeface="Andika" panose="02000000000000000000" pitchFamily="2" charset="0"/>
                        </a:rPr>
                        <a:t>sdg</a:t>
                      </a:r>
                      <a:endParaRPr lang="fr-CA" sz="1100" b="1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900" dirty="0">
                        <a:latin typeface="Andika" panose="02000000000000000000" pitchFamily="2" charset="0"/>
                        <a:ea typeface="Andika" panose="02000000000000000000" pitchFamily="2" charset="0"/>
                        <a:cs typeface="Andik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97201"/>
                  </a:ext>
                </a:extLst>
              </a:tr>
            </a:tbl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9D27356-BAA0-5B63-A252-A6C8561C8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43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821">
        <p:fade/>
      </p:transition>
    </mc:Choice>
    <mc:Fallback>
      <p:transition spd="med" advTm="138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17309" y="0"/>
            <a:ext cx="10157354" cy="1397000"/>
          </a:xfrm>
        </p:spPr>
        <p:txBody>
          <a:bodyPr rtlCol="0"/>
          <a:lstStyle/>
          <a:p>
            <a:pPr rtl="0"/>
            <a:r>
              <a:rPr lang="fr-FR" dirty="0">
                <a:solidFill>
                  <a:srgbClr val="002060"/>
                </a:solidFill>
                <a:latin typeface="KG Second Chances Sketch" panose="02000000000000000000" pitchFamily="2" charset="0"/>
              </a:rPr>
              <a:t>Absence</a:t>
            </a:r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1159351" y="1701800"/>
            <a:ext cx="5242216" cy="44704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Si votre enfant est absent lors d’un jour de classe, vous devez aviser la secrétaire de l’école:</a:t>
            </a:r>
          </a:p>
          <a:p>
            <a:pPr marL="0" indent="0">
              <a:buNone/>
            </a:pPr>
            <a:endParaRPr lang="fr-FR"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FR" sz="1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Téléphone : 819-822-5504, poste 1</a:t>
            </a:r>
          </a:p>
          <a:p>
            <a:endParaRPr lang="fr-FR"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fr-FR" sz="1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Courriel : </a:t>
            </a:r>
            <a:r>
              <a:rPr lang="fr-CA" sz="1600" b="0" i="0" u="sng" dirty="0">
                <a:solidFill>
                  <a:srgbClr val="074679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5"/>
              </a:rPr>
              <a:t>DeuxRives@cssrs.gouv.qc.ca</a:t>
            </a:r>
            <a:endParaRPr lang="fr-CA" sz="1600" b="0" i="0" u="sng" dirty="0">
              <a:solidFill>
                <a:srgbClr val="074679"/>
              </a:solidFill>
              <a:effectLst/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 algn="ctr">
              <a:buNone/>
            </a:pPr>
            <a:r>
              <a:rPr lang="fr-CA" sz="1400" i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Si votre enfant, fait de la fièvre, a une maladie contagieuse ou des vomissements, il est obligatoire de le garder à la maison. </a:t>
            </a:r>
          </a:p>
          <a:p>
            <a:pPr marL="0" indent="0" algn="ctr">
              <a:buNone/>
            </a:pPr>
            <a:r>
              <a:rPr lang="fr-CA" sz="1400" i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Pour les vomissements, il pourra être de retour 24 heures après le dernier épisode seulement.</a:t>
            </a:r>
            <a:endParaRPr lang="fr-FR" sz="1400" i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pic>
        <p:nvPicPr>
          <p:cNvPr id="4" name="Picture 4" descr="Mother calling the doctor on the phone to check on her sick son">
            <a:extLst>
              <a:ext uri="{FF2B5EF4-FFF2-40B4-BE49-F238E27FC236}">
                <a16:creationId xmlns:a16="http://schemas.microsoft.com/office/drawing/2014/main" id="{BD44FAFF-4CA1-5B82-A3BB-2E1562E6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170180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7882E3-27CE-8E42-35C8-6749B8E0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360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497">
        <p:fade/>
      </p:transition>
    </mc:Choice>
    <mc:Fallback>
      <p:transition spd="med" advTm="92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Présentation de la journée « portes ouvertes » de la clas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226_TF03460507.potx" id="{9BA92903-D636-431A-870F-D0669E06E370}" vid="{E79C39F4-529B-4D40-81C2-3F4B7D0A99B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9a3042-34c7-4f8a-ac03-e11f519e6ed9">
      <Terms xmlns="http://schemas.microsoft.com/office/infopath/2007/PartnerControls"/>
    </lcf76f155ced4ddcb4097134ff3c332f>
    <TaxCatchAll xmlns="d2b9bbbd-fd85-4287-9165-259cff264a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9B11E00C2EAF4AA9BB5B62017848F6" ma:contentTypeVersion="18" ma:contentTypeDescription="Crée un document." ma:contentTypeScope="" ma:versionID="5f048c760848cea5ffe34cac8a08a835">
  <xsd:schema xmlns:xsd="http://www.w3.org/2001/XMLSchema" xmlns:xs="http://www.w3.org/2001/XMLSchema" xmlns:p="http://schemas.microsoft.com/office/2006/metadata/properties" xmlns:ns2="d2b9bbbd-fd85-4287-9165-259cff264a62" xmlns:ns3="5f9a3042-34c7-4f8a-ac03-e11f519e6ed9" targetNamespace="http://schemas.microsoft.com/office/2006/metadata/properties" ma:root="true" ma:fieldsID="7b07a5fdeab3229b75d899e4e12564e8" ns2:_="" ns3:_="">
    <xsd:import namespace="d2b9bbbd-fd85-4287-9165-259cff264a62"/>
    <xsd:import namespace="5f9a3042-34c7-4f8a-ac03-e11f519e6e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9bbbd-fd85-4287-9165-259cff264a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2d088d-9cc6-434e-8b8f-8201951edd9e}" ma:internalName="TaxCatchAll" ma:showField="CatchAllData" ma:web="d2b9bbbd-fd85-4287-9165-259cff264a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a3042-34c7-4f8a-ac03-e11f519e6e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2ab1e5f-06ef-4e3b-8457-3aebbbabcb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6018AC-CA86-4D41-85C7-F89208C0D6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43F0A6-BB32-4E2A-8D30-011EBB36B0BA}">
  <ds:schemaRefs>
    <ds:schemaRef ds:uri="http://schemas.openxmlformats.org/package/2006/metadata/core-properties"/>
    <ds:schemaRef ds:uri="http://schemas.microsoft.com/office/infopath/2007/PartnerControls"/>
    <ds:schemaRef ds:uri="5f9a3042-34c7-4f8a-ac03-e11f519e6ed9"/>
    <ds:schemaRef ds:uri="d2b9bbbd-fd85-4287-9165-259cff264a62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AC8ACDB-F6C2-4643-BE83-4CEA551982F3}">
  <ds:schemaRefs>
    <ds:schemaRef ds:uri="5f9a3042-34c7-4f8a-ac03-e11f519e6ed9"/>
    <ds:schemaRef ds:uri="d2b9bbbd-fd85-4287-9165-259cff264a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cbedc2d-affe-4ee0-bea1-9120d65058c3}" enabled="0" method="" siteId="{ecbedc2d-affe-4ee0-bea1-9120d65058c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TM03457475[[fn=Cadre]]</Template>
  <TotalTime>11737</TotalTime>
  <Words>1477</Words>
  <Application>Microsoft Office PowerPoint</Application>
  <PresentationFormat>Personnalisé</PresentationFormat>
  <Paragraphs>261</Paragraphs>
  <Slides>21</Slides>
  <Notes>16</Notes>
  <HiddenSlides>0</HiddenSlides>
  <MMClips>21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Andika</vt:lpstr>
      <vt:lpstr>Arial</vt:lpstr>
      <vt:lpstr>Calibri</vt:lpstr>
      <vt:lpstr>Calibri Light</vt:lpstr>
      <vt:lpstr>Century Gothic</vt:lpstr>
      <vt:lpstr>KG Second Chances Sketch</vt:lpstr>
      <vt:lpstr>KG Second Chances Solid</vt:lpstr>
      <vt:lpstr>Présentation de la journée « portes ouvertes » de la classe</vt:lpstr>
      <vt:lpstr>Bienvenue à l’école Des Deux-Rives</vt:lpstr>
      <vt:lpstr>Sujets abordés</vt:lpstr>
      <vt:lpstr>Présentation du personnel</vt:lpstr>
      <vt:lpstr>Les valeurs de notre école</vt:lpstr>
      <vt:lpstr>À mettre à l’agenda</vt:lpstr>
      <vt:lpstr>Calendrier scolaire</vt:lpstr>
      <vt:lpstr>Horaire d’une journée  à l’école</vt:lpstr>
      <vt:lpstr>Horaire d’une journée en classe</vt:lpstr>
      <vt:lpstr>Absence</vt:lpstr>
      <vt:lpstr>Service de garde</vt:lpstr>
      <vt:lpstr>Différences entre le CPE et la maternelle</vt:lpstr>
      <vt:lpstr>Dîner et collation</vt:lpstr>
      <vt:lpstr>Autobus</vt:lpstr>
      <vt:lpstr>L’autonomie à la toilette est requis! </vt:lpstr>
      <vt:lpstr>Présentation PowerPoint</vt:lpstr>
      <vt:lpstr> </vt:lpstr>
      <vt:lpstr>Présentation PowerPoint</vt:lpstr>
      <vt:lpstr>Présentation PowerPoint</vt:lpstr>
      <vt:lpstr>Présentation PowerPoint</vt:lpstr>
      <vt:lpstr>Le Programme-cycle</vt:lpstr>
      <vt:lpstr>Vos questions</vt:lpstr>
    </vt:vector>
  </TitlesOfParts>
  <Company>CSRS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« portes ouvertes »</dc:title>
  <dc:creator>Pinsonneault Anik</dc:creator>
  <cp:lastModifiedBy>Marie-Christine Bélisle</cp:lastModifiedBy>
  <cp:revision>18</cp:revision>
  <cp:lastPrinted>2024-03-01T20:58:42Z</cp:lastPrinted>
  <dcterms:created xsi:type="dcterms:W3CDTF">2020-06-03T12:12:25Z</dcterms:created>
  <dcterms:modified xsi:type="dcterms:W3CDTF">2025-05-12T17:42:50Z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0x010100219B11E00C2EAF4AA9BB5B62017848F6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MediaServiceImageTags">
    <vt:lpwstr/>
  </property>
</Properties>
</file>